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5"/>
  </p:notesMasterIdLst>
  <p:sldIdLst>
    <p:sldId id="276" r:id="rId3"/>
    <p:sldId id="262" r:id="rId4"/>
    <p:sldId id="275" r:id="rId5"/>
    <p:sldId id="277" r:id="rId6"/>
    <p:sldId id="263" r:id="rId7"/>
    <p:sldId id="313" r:id="rId8"/>
    <p:sldId id="264" r:id="rId9"/>
    <p:sldId id="314" r:id="rId10"/>
    <p:sldId id="265" r:id="rId11"/>
    <p:sldId id="315" r:id="rId12"/>
    <p:sldId id="266" r:id="rId13"/>
    <p:sldId id="316" r:id="rId14"/>
    <p:sldId id="267" r:id="rId15"/>
    <p:sldId id="317" r:id="rId16"/>
    <p:sldId id="268" r:id="rId17"/>
    <p:sldId id="269" r:id="rId18"/>
    <p:sldId id="256" r:id="rId19"/>
    <p:sldId id="257" r:id="rId20"/>
    <p:sldId id="258" r:id="rId21"/>
    <p:sldId id="259" r:id="rId22"/>
    <p:sldId id="260" r:id="rId23"/>
    <p:sldId id="261" r:id="rId24"/>
    <p:sldId id="278" r:id="rId25"/>
    <p:sldId id="279" r:id="rId26"/>
    <p:sldId id="280" r:id="rId27"/>
    <p:sldId id="281" r:id="rId28"/>
    <p:sldId id="282" r:id="rId29"/>
    <p:sldId id="283" r:id="rId30"/>
    <p:sldId id="284" r:id="rId31"/>
    <p:sldId id="285" r:id="rId32"/>
    <p:sldId id="270" r:id="rId33"/>
    <p:sldId id="271" r:id="rId34"/>
    <p:sldId id="272" r:id="rId35"/>
    <p:sldId id="273" r:id="rId36"/>
    <p:sldId id="274"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6FFFC1-3CA5-F584-DCC2-BC6046F131A3}" name="Jeff Raible" initials="" userId="S::jraible@sidneyshelbychamber.onmicrosoft.com::7ee90f5b-1e5a-4efc-ae49-5941d3343ad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20B8B-5F5A-1F7E-C5D3-62BBB268A036}" v="2" dt="2024-03-19T15:10:41.999"/>
    <p1510:client id="{657E146E-6EA4-D258-E5B0-10AECF2C0A00}" v="4" dt="2024-03-19T15:14:54.598"/>
    <p1510:client id="{79C12EDA-C190-5371-152C-858CF49C8C54}" v="2" dt="2024-03-19T14:36:30.829"/>
    <p1510:client id="{A81BAEC9-DB34-4CC5-BC65-D4E96DC61513}" v="705" dt="2024-03-19T15:20:00.228"/>
    <p1510:client id="{B4622806-06EB-7F63-EF8D-D3E87FBB019A}" v="2" dt="2024-03-19T15:07:56.387"/>
    <p1510:client id="{E0A01F2C-A686-C3E9-C2DF-9FC81ABD0ECF}" v="2" dt="2024-03-19T15:12:05.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795A5-AFE9-4550-9268-784C537B148B}"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45A8-08B9-40C5-A979-C081F4E5F44D}" type="slidenum">
              <a:rPr lang="en-US" smtClean="0"/>
              <a:t>‹#›</a:t>
            </a:fld>
            <a:endParaRPr lang="en-US"/>
          </a:p>
        </p:txBody>
      </p:sp>
    </p:spTree>
    <p:extLst>
      <p:ext uri="{BB962C8B-B14F-4D97-AF65-F5344CB8AC3E}">
        <p14:creationId xmlns:p14="http://schemas.microsoft.com/office/powerpoint/2010/main" val="178544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l">
              <a:buNone/>
              <a:defRPr sz="25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14701-AC79-1743-A2A8-134C5DD2BF8F}"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426142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14701-AC79-1743-A2A8-134C5DD2BF8F}"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118258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14701-AC79-1743-A2A8-134C5DD2BF8F}"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471617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148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437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7855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650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504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2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116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7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14701-AC79-1743-A2A8-134C5DD2BF8F}"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516950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9939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957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024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14701-AC79-1743-A2A8-134C5DD2BF8F}"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3373404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14701-AC79-1743-A2A8-134C5DD2BF8F}"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109163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14701-AC79-1743-A2A8-134C5DD2BF8F}"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289818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14701-AC79-1743-A2A8-134C5DD2BF8F}"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6846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14701-AC79-1743-A2A8-134C5DD2BF8F}"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93309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14701-AC79-1743-A2A8-134C5DD2BF8F}"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269566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14701-AC79-1743-A2A8-134C5DD2BF8F}"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B0AF3B-13EA-004A-A458-2780D43AC665}" type="slidenum">
              <a:rPr lang="en-US" smtClean="0"/>
              <a:t>‹#›</a:t>
            </a:fld>
            <a:endParaRPr lang="en-US"/>
          </a:p>
        </p:txBody>
      </p:sp>
    </p:spTree>
    <p:extLst>
      <p:ext uri="{BB962C8B-B14F-4D97-AF65-F5344CB8AC3E}">
        <p14:creationId xmlns:p14="http://schemas.microsoft.com/office/powerpoint/2010/main" val="209363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14701-AC79-1743-A2A8-134C5DD2BF8F}" type="datetimeFigureOut">
              <a:rPr lang="en-US" smtClean="0"/>
              <a:t>3/19/2024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0AF3B-13EA-004A-A458-2780D43AC665}" type="slidenum">
              <a:rPr lang="en-US" smtClean="0"/>
              <a:t>‹#›</a:t>
            </a:fld>
            <a:endParaRPr lang="en-US"/>
          </a:p>
        </p:txBody>
      </p:sp>
    </p:spTree>
    <p:extLst>
      <p:ext uri="{BB962C8B-B14F-4D97-AF65-F5344CB8AC3E}">
        <p14:creationId xmlns:p14="http://schemas.microsoft.com/office/powerpoint/2010/main" val="2384788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000" kern="1200">
          <a:solidFill>
            <a:srgbClr val="285897"/>
          </a:solidFill>
          <a:latin typeface="Quincy CF Blac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Nexa"/>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Nexa"/>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Nexa"/>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Nexa"/>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Nex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7013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2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 Id="rId5" Type="http://schemas.openxmlformats.org/officeDocument/2006/relationships/image" Target="../media/image76.jpe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47.pn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6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9.png"/><Relationship Id="rId7" Type="http://schemas.openxmlformats.org/officeDocument/2006/relationships/image" Target="../media/image47.png"/><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 Id="rId9"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
        <p:nvSpPr>
          <p:cNvPr id="7" name="TextBox 6">
            <a:extLst>
              <a:ext uri="{FF2B5EF4-FFF2-40B4-BE49-F238E27FC236}">
                <a16:creationId xmlns:a16="http://schemas.microsoft.com/office/drawing/2014/main" id="{0A158E0C-5205-453F-A50D-D454314B9D25}"/>
              </a:ext>
            </a:extLst>
          </p:cNvPr>
          <p:cNvSpPr txBox="1"/>
          <p:nvPr/>
        </p:nvSpPr>
        <p:spPr>
          <a:xfrm>
            <a:off x="9623394" y="1523631"/>
            <a:ext cx="2568606" cy="646331"/>
          </a:xfrm>
          <a:prstGeom prst="rect">
            <a:avLst/>
          </a:prstGeom>
          <a:noFill/>
        </p:spPr>
        <p:txBody>
          <a:bodyPr wrap="square" rtlCol="0">
            <a:spAutoFit/>
          </a:bodyPr>
          <a:lstStyle/>
          <a:p>
            <a:pPr algn="ctr"/>
            <a:endParaRPr lang="en-US" sz="3600">
              <a:solidFill>
                <a:schemeClr val="bg1"/>
              </a:solidFill>
            </a:endParaRPr>
          </a:p>
        </p:txBody>
      </p:sp>
      <p:pic>
        <p:nvPicPr>
          <p:cNvPr id="5" name="Picture 4" descr="A sign with a face and text&#10;&#10;Description automatically generated">
            <a:extLst>
              <a:ext uri="{FF2B5EF4-FFF2-40B4-BE49-F238E27FC236}">
                <a16:creationId xmlns:a16="http://schemas.microsoft.com/office/drawing/2014/main" id="{61DCC3C2-292B-9A4F-BB3C-0E67C47E3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370" y="422809"/>
            <a:ext cx="6041194" cy="6012381"/>
          </a:xfrm>
          <a:prstGeom prst="rect">
            <a:avLst/>
          </a:prstGeom>
        </p:spPr>
      </p:pic>
    </p:spTree>
    <p:extLst>
      <p:ext uri="{BB962C8B-B14F-4D97-AF65-F5344CB8AC3E}">
        <p14:creationId xmlns:p14="http://schemas.microsoft.com/office/powerpoint/2010/main" val="197934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F436CE-0BC6-C12E-A113-CEAFD6ACECEC}"/>
              </a:ext>
            </a:extLst>
          </p:cNvPr>
          <p:cNvSpPr txBox="1"/>
          <p:nvPr/>
        </p:nvSpPr>
        <p:spPr>
          <a:xfrm>
            <a:off x="1724487" y="1997839"/>
            <a:ext cx="6094520" cy="2862322"/>
          </a:xfrm>
          <a:prstGeom prst="rect">
            <a:avLst/>
          </a:prstGeom>
          <a:noFill/>
        </p:spPr>
        <p:txBody>
          <a:bodyPr wrap="square">
            <a:spAutoFit/>
          </a:bodyPr>
          <a:lstStyle/>
          <a:p>
            <a:r>
              <a:rPr lang="en-US"/>
              <a:t>And speaking of pickleball, the Village of Fort Loramie added 6 beautiful new pickleball courts, a tennis court, and 2 basketball courts late last year. </a:t>
            </a:r>
          </a:p>
          <a:p>
            <a:endParaRPr lang="en-US"/>
          </a:p>
          <a:p>
            <a:r>
              <a:rPr lang="en-US"/>
              <a:t>The Village also recently announced the development plan for a new subdivision in 2024 with room enough for 26 new homes. Conversations have also begun with the Village of Minster to possibly construct a bike path connecting the two villages. Conversations have also commenced to expand the Industrial Park in Fort Loramie.</a:t>
            </a:r>
          </a:p>
        </p:txBody>
      </p:sp>
      <p:pic>
        <p:nvPicPr>
          <p:cNvPr id="4" name="Picture 3">
            <a:extLst>
              <a:ext uri="{FF2B5EF4-FFF2-40B4-BE49-F238E27FC236}">
                <a16:creationId xmlns:a16="http://schemas.microsoft.com/office/drawing/2014/main" id="{A65A498E-785B-5BA9-2A26-7C8595971A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Tree>
    <p:extLst>
      <p:ext uri="{BB962C8B-B14F-4D97-AF65-F5344CB8AC3E}">
        <p14:creationId xmlns:p14="http://schemas.microsoft.com/office/powerpoint/2010/main" val="347242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3" name="Picture 2">
            <a:extLst>
              <a:ext uri="{FF2B5EF4-FFF2-40B4-BE49-F238E27FC236}">
                <a16:creationId xmlns:a16="http://schemas.microsoft.com/office/drawing/2014/main" id="{5942049C-10F6-41CD-B82E-700E29B106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777" y="261587"/>
            <a:ext cx="9454716" cy="6315455"/>
          </a:xfrm>
          <a:prstGeom prst="rect">
            <a:avLst/>
          </a:prstGeom>
          <a:ln>
            <a:solidFill>
              <a:schemeClr val="tx2"/>
            </a:solidFill>
          </a:ln>
        </p:spPr>
      </p:pic>
      <p:pic>
        <p:nvPicPr>
          <p:cNvPr id="3076" name="Picture 4" descr="Alien Clip Art Images - Free Download on Freepik">
            <a:extLst>
              <a:ext uri="{FF2B5EF4-FFF2-40B4-BE49-F238E27FC236}">
                <a16:creationId xmlns:a16="http://schemas.microsoft.com/office/drawing/2014/main" id="{F7A149AD-FC62-95A6-576F-371769A5E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875">
            <a:off x="7743455" y="1948858"/>
            <a:ext cx="1440401" cy="1855062"/>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6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93621-91A6-2902-EC52-7B68BE9A9DCE}"/>
              </a:ext>
            </a:extLst>
          </p:cNvPr>
          <p:cNvSpPr txBox="1"/>
          <p:nvPr/>
        </p:nvSpPr>
        <p:spPr>
          <a:xfrm>
            <a:off x="1644588" y="1305341"/>
            <a:ext cx="6094520" cy="4247317"/>
          </a:xfrm>
          <a:prstGeom prst="rect">
            <a:avLst/>
          </a:prstGeom>
          <a:noFill/>
        </p:spPr>
        <p:txBody>
          <a:bodyPr wrap="square">
            <a:spAutoFit/>
          </a:bodyPr>
          <a:lstStyle/>
          <a:p>
            <a:r>
              <a:rPr lang="en-US"/>
              <a:t>In Botkins, Village Administrator Randy Purdy tells me they’ve made some remarkable strides in both commercial and residential development, along with substantial investments in their community's infrastructure. </a:t>
            </a:r>
          </a:p>
          <a:p>
            <a:endParaRPr lang="en-US"/>
          </a:p>
          <a:p>
            <a:r>
              <a:rPr lang="en-US"/>
              <a:t>Koenig Equipment recently completed a noteworthy expansion at their facility aimed at enhancing aesthetics and improving accessibility. Earlier this year May PT unveiled their new facility at the Botkins Industrial Park where Eric and his team are providing top-notch physical therapy, fitness, and wellness services. </a:t>
            </a:r>
          </a:p>
          <a:p>
            <a:endParaRPr lang="en-US"/>
          </a:p>
          <a:p>
            <a:r>
              <a:rPr lang="en-US"/>
              <a:t>In 2023, Hageman Woods Estates began to take shape and is now platted for as many as 25 new homes. 6 of those building lots have already been sold with construction to begin soon.</a:t>
            </a:r>
          </a:p>
        </p:txBody>
      </p:sp>
      <p:pic>
        <p:nvPicPr>
          <p:cNvPr id="4" name="Picture 3">
            <a:extLst>
              <a:ext uri="{FF2B5EF4-FFF2-40B4-BE49-F238E27FC236}">
                <a16:creationId xmlns:a16="http://schemas.microsoft.com/office/drawing/2014/main" id="{4664692D-1869-7936-6AD5-9C9565D897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Tree>
    <p:extLst>
      <p:ext uri="{BB962C8B-B14F-4D97-AF65-F5344CB8AC3E}">
        <p14:creationId xmlns:p14="http://schemas.microsoft.com/office/powerpoint/2010/main" val="342423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3" name="Picture 2" descr="A flagpole with flags in the foreground&#10;&#10;Description automatically generated">
            <a:extLst>
              <a:ext uri="{FF2B5EF4-FFF2-40B4-BE49-F238E27FC236}">
                <a16:creationId xmlns:a16="http://schemas.microsoft.com/office/drawing/2014/main" id="{EE2B5214-A81E-A69F-B07D-1039B11CE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20" y="1688553"/>
            <a:ext cx="9179510" cy="4805462"/>
          </a:xfrm>
          <a:prstGeom prst="rect">
            <a:avLst/>
          </a:prstGeom>
        </p:spPr>
      </p:pic>
      <p:pic>
        <p:nvPicPr>
          <p:cNvPr id="1026" name="Picture 2">
            <a:extLst>
              <a:ext uri="{FF2B5EF4-FFF2-40B4-BE49-F238E27FC236}">
                <a16:creationId xmlns:a16="http://schemas.microsoft.com/office/drawing/2014/main" id="{01C88C20-DBD1-46F6-AFE4-9D40871E3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6000" y="363985"/>
            <a:ext cx="2796991" cy="35941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D1923C-BD6C-4145-F35E-03FFC5447AFF}"/>
              </a:ext>
            </a:extLst>
          </p:cNvPr>
          <p:cNvSpPr txBox="1"/>
          <p:nvPr/>
        </p:nvSpPr>
        <p:spPr>
          <a:xfrm>
            <a:off x="1349407" y="363985"/>
            <a:ext cx="4631184" cy="1015663"/>
          </a:xfrm>
          <a:prstGeom prst="rect">
            <a:avLst/>
          </a:prstGeom>
          <a:noFill/>
        </p:spPr>
        <p:txBody>
          <a:bodyPr wrap="square" rtlCol="0">
            <a:spAutoFit/>
          </a:bodyPr>
          <a:lstStyle/>
          <a:p>
            <a:r>
              <a:rPr lang="en-US" sz="2000" b="1" i="1"/>
              <a:t>Congratulations on your retirement Bruce</a:t>
            </a:r>
          </a:p>
          <a:p>
            <a:endParaRPr lang="en-US" sz="2000" b="1" i="1"/>
          </a:p>
          <a:p>
            <a:r>
              <a:rPr lang="en-US" sz="2000" b="1" i="1"/>
              <a:t>Thanks for the memories…</a:t>
            </a:r>
          </a:p>
        </p:txBody>
      </p:sp>
      <p:pic>
        <p:nvPicPr>
          <p:cNvPr id="1030" name="Picture 6" descr="Amazon.com: Star Trek Emblem Patch - Starship Duty Insignia - TV Series Logo  - Embroidered Iron On Patches - Size: 2.2 x 3.5 inches">
            <a:extLst>
              <a:ext uri="{FF2B5EF4-FFF2-40B4-BE49-F238E27FC236}">
                <a16:creationId xmlns:a16="http://schemas.microsoft.com/office/drawing/2014/main" id="{29EC88FD-FB12-3E22-702E-63085B9F1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2064">
            <a:off x="7735249" y="3047939"/>
            <a:ext cx="541770" cy="54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8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028FEA-7AD9-F20F-E8F6-8E746592DD46}"/>
              </a:ext>
            </a:extLst>
          </p:cNvPr>
          <p:cNvSpPr txBox="1"/>
          <p:nvPr/>
        </p:nvSpPr>
        <p:spPr>
          <a:xfrm>
            <a:off x="1715608" y="889843"/>
            <a:ext cx="6094520" cy="5078313"/>
          </a:xfrm>
          <a:prstGeom prst="rect">
            <a:avLst/>
          </a:prstGeom>
          <a:noFill/>
        </p:spPr>
        <p:txBody>
          <a:bodyPr wrap="square">
            <a:spAutoFit/>
          </a:bodyPr>
          <a:lstStyle/>
          <a:p>
            <a:r>
              <a:rPr lang="en-US"/>
              <a:t>And what about Jackson Center you ask? A new 5-unit condominium was constructed last year along with 4 new homes. In addition, Hudson Lake Developers are nearing completion of their Phase 3 subdivision bringing 24 additional new home lots to the Village. </a:t>
            </a:r>
          </a:p>
          <a:p>
            <a:endParaRPr lang="en-US"/>
          </a:p>
          <a:p>
            <a:r>
              <a:rPr lang="en-US"/>
              <a:t>Sip &amp; Stream coffee and sandwich shop is set to open this Spring on Pike Street following the relatively recent opening of Mama J’s Pizza shop this past December. </a:t>
            </a:r>
            <a:r>
              <a:rPr lang="en-US" err="1"/>
              <a:t>Curly’s</a:t>
            </a:r>
            <a:r>
              <a:rPr lang="en-US"/>
              <a:t> Meats will be opening their new 27,000 square foot processing facility any day now and its retail storefront will open this Summer.  </a:t>
            </a:r>
          </a:p>
          <a:p>
            <a:r>
              <a:rPr lang="en-US"/>
              <a:t>Still more, the Village is now taking bids on what is estimated to be a new $3.6 million Water Treatment Plant to serve the growing needs of the residents and businesses in Jackson Center. </a:t>
            </a:r>
          </a:p>
          <a:p>
            <a:endParaRPr lang="en-US"/>
          </a:p>
          <a:p>
            <a:r>
              <a:rPr lang="en-US"/>
              <a:t>Lastly, I’d like to congratulate retiring Village Administrator Bruce Metz on a long and successful career in Jackson Center. </a:t>
            </a:r>
          </a:p>
        </p:txBody>
      </p:sp>
      <p:pic>
        <p:nvPicPr>
          <p:cNvPr id="4" name="Picture 3">
            <a:extLst>
              <a:ext uri="{FF2B5EF4-FFF2-40B4-BE49-F238E27FC236}">
                <a16:creationId xmlns:a16="http://schemas.microsoft.com/office/drawing/2014/main" id="{264468A9-A6C8-3834-3524-DC5C1F2070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Tree>
    <p:extLst>
      <p:ext uri="{BB962C8B-B14F-4D97-AF65-F5344CB8AC3E}">
        <p14:creationId xmlns:p14="http://schemas.microsoft.com/office/powerpoint/2010/main" val="673902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5122" name="Picture 2">
            <a:extLst>
              <a:ext uri="{FF2B5EF4-FFF2-40B4-BE49-F238E27FC236}">
                <a16:creationId xmlns:a16="http://schemas.microsoft.com/office/drawing/2014/main" id="{1A7F2B85-1B27-587C-E8D1-E1A424A7C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32597" y="1491509"/>
            <a:ext cx="2387653" cy="352340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ADED9F5-FE4D-478B-A93B-B18F5726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85589" y="2543174"/>
            <a:ext cx="7223234" cy="24717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1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5" name="Picture 4" descr="A person and person standing in a room with wine barrels&#10;&#10;Description automatically generated">
            <a:extLst>
              <a:ext uri="{FF2B5EF4-FFF2-40B4-BE49-F238E27FC236}">
                <a16:creationId xmlns:a16="http://schemas.microsoft.com/office/drawing/2014/main" id="{81109CB6-971F-3E4A-0A94-4550A4A8A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29" y="133442"/>
            <a:ext cx="6859046" cy="6591115"/>
          </a:xfrm>
          <a:prstGeom prst="rect">
            <a:avLst/>
          </a:prstGeom>
        </p:spPr>
      </p:pic>
      <p:pic>
        <p:nvPicPr>
          <p:cNvPr id="4102" name="Picture 6" descr="Drawing Ideas Aliens">
            <a:extLst>
              <a:ext uri="{FF2B5EF4-FFF2-40B4-BE49-F238E27FC236}">
                <a16:creationId xmlns:a16="http://schemas.microsoft.com/office/drawing/2014/main" id="{88CAE496-3A72-C6BC-DEC2-14E0B085D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4381">
            <a:off x="1907703" y="691969"/>
            <a:ext cx="1262386" cy="1767341"/>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141EAA-26B3-26B8-CE25-1937217F67B4}"/>
              </a:ext>
            </a:extLst>
          </p:cNvPr>
          <p:cNvSpPr txBox="1"/>
          <p:nvPr/>
        </p:nvSpPr>
        <p:spPr>
          <a:xfrm>
            <a:off x="9781906" y="1873188"/>
            <a:ext cx="2209800" cy="1015663"/>
          </a:xfrm>
          <a:prstGeom prst="rect">
            <a:avLst/>
          </a:prstGeom>
          <a:noFill/>
        </p:spPr>
        <p:txBody>
          <a:bodyPr wrap="square" rtlCol="0">
            <a:spAutoFit/>
          </a:bodyPr>
          <a:lstStyle/>
          <a:p>
            <a:r>
              <a:rPr lang="en-US" sz="2000">
                <a:solidFill>
                  <a:schemeClr val="bg1"/>
                </a:solidFill>
              </a:rPr>
              <a:t>Andrew Bowsher</a:t>
            </a:r>
          </a:p>
          <a:p>
            <a:r>
              <a:rPr lang="en-US" sz="2000">
                <a:solidFill>
                  <a:schemeClr val="bg1"/>
                </a:solidFill>
              </a:rPr>
              <a:t>City Manager</a:t>
            </a:r>
          </a:p>
          <a:p>
            <a:r>
              <a:rPr lang="en-US" sz="2000">
                <a:solidFill>
                  <a:schemeClr val="bg1"/>
                </a:solidFill>
              </a:rPr>
              <a:t>City of Sidney, Ohio</a:t>
            </a:r>
          </a:p>
        </p:txBody>
      </p:sp>
    </p:spTree>
    <p:extLst>
      <p:ext uri="{BB962C8B-B14F-4D97-AF65-F5344CB8AC3E}">
        <p14:creationId xmlns:p14="http://schemas.microsoft.com/office/powerpoint/2010/main" val="3319936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050976" y="787925"/>
            <a:ext cx="3211196" cy="1398293"/>
          </a:xfrm>
          <a:custGeom>
            <a:avLst/>
            <a:gdLst/>
            <a:ahLst/>
            <a:cxnLst/>
            <a:rect l="l" t="t" r="r" b="b"/>
            <a:pathLst>
              <a:path w="4816794" h="2097440">
                <a:moveTo>
                  <a:pt x="0" y="0"/>
                </a:moveTo>
                <a:lnTo>
                  <a:pt x="4816794" y="0"/>
                </a:lnTo>
                <a:lnTo>
                  <a:pt x="4816794" y="2097440"/>
                </a:lnTo>
                <a:lnTo>
                  <a:pt x="0" y="209744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AutoShape 3"/>
          <p:cNvSpPr/>
          <p:nvPr/>
        </p:nvSpPr>
        <p:spPr>
          <a:xfrm rot="5400000">
            <a:off x="2376492" y="2021822"/>
            <a:ext cx="1974909" cy="0"/>
          </a:xfrm>
          <a:prstGeom prst="line">
            <a:avLst/>
          </a:prstGeom>
          <a:ln w="9525" cap="rnd">
            <a:solidFill>
              <a:srgbClr val="62626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0" y="3298492"/>
            <a:ext cx="12192000" cy="3559509"/>
          </a:xfrm>
          <a:custGeom>
            <a:avLst/>
            <a:gdLst/>
            <a:ahLst/>
            <a:cxnLst/>
            <a:rect l="l" t="t" r="r" b="b"/>
            <a:pathLst>
              <a:path w="18288000" h="5339263">
                <a:moveTo>
                  <a:pt x="0" y="0"/>
                </a:moveTo>
                <a:lnTo>
                  <a:pt x="18288000" y="0"/>
                </a:lnTo>
                <a:lnTo>
                  <a:pt x="18288000" y="5339263"/>
                </a:lnTo>
                <a:lnTo>
                  <a:pt x="0" y="5339263"/>
                </a:lnTo>
                <a:lnTo>
                  <a:pt x="0" y="0"/>
                </a:lnTo>
                <a:close/>
              </a:path>
            </a:pathLst>
          </a:custGeom>
          <a:blipFill>
            <a:blip r:embed="rId3"/>
            <a:stretch>
              <a:fillRect t="-74430" b="-82458"/>
            </a:stretch>
          </a:blipFill>
        </p:spPr>
        <p:txBody>
          <a:bodyPr/>
          <a:lstStyle/>
          <a:p>
            <a:pPr defTabSz="609630"/>
            <a:endParaRPr lang="en-US" sz="1200">
              <a:solidFill>
                <a:prstClr val="black"/>
              </a:solidFill>
              <a:latin typeface="Calibri"/>
            </a:endParaRPr>
          </a:p>
        </p:txBody>
      </p:sp>
      <p:sp>
        <p:nvSpPr>
          <p:cNvPr id="5" name="Freeform 5"/>
          <p:cNvSpPr/>
          <p:nvPr/>
        </p:nvSpPr>
        <p:spPr>
          <a:xfrm>
            <a:off x="8926986" y="437917"/>
            <a:ext cx="2386405" cy="2386405"/>
          </a:xfrm>
          <a:custGeom>
            <a:avLst/>
            <a:gdLst/>
            <a:ahLst/>
            <a:cxnLst/>
            <a:rect l="l" t="t" r="r" b="b"/>
            <a:pathLst>
              <a:path w="3579607" h="3579607">
                <a:moveTo>
                  <a:pt x="0" y="0"/>
                </a:moveTo>
                <a:lnTo>
                  <a:pt x="3579607" y="0"/>
                </a:lnTo>
                <a:lnTo>
                  <a:pt x="3579607" y="3579608"/>
                </a:lnTo>
                <a:lnTo>
                  <a:pt x="0" y="357960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547935" y="1188659"/>
            <a:ext cx="1488823" cy="520014"/>
          </a:xfrm>
          <a:prstGeom prst="rect">
            <a:avLst/>
          </a:prstGeom>
        </p:spPr>
        <p:txBody>
          <a:bodyPr lIns="0" tIns="0" rIns="0" bIns="0" rtlCol="0" anchor="t">
            <a:spAutoFit/>
          </a:bodyPr>
          <a:lstStyle/>
          <a:p>
            <a:pPr algn="r" defTabSz="609630">
              <a:lnSpc>
                <a:spcPts val="2083"/>
              </a:lnSpc>
            </a:pPr>
            <a:r>
              <a:rPr lang="en-US" sz="1666" spc="25">
                <a:solidFill>
                  <a:srgbClr val="000000"/>
                </a:solidFill>
                <a:latin typeface="Telegraf Bold"/>
              </a:rPr>
              <a:t>Sidney</a:t>
            </a:r>
            <a:r>
              <a:rPr lang="en-US" sz="1666" spc="25">
                <a:solidFill>
                  <a:srgbClr val="000000"/>
                </a:solidFill>
                <a:latin typeface="Telegraf"/>
              </a:rPr>
              <a:t>,</a:t>
            </a:r>
          </a:p>
          <a:p>
            <a:pPr algn="r" defTabSz="609630">
              <a:lnSpc>
                <a:spcPts val="2083"/>
              </a:lnSpc>
            </a:pPr>
            <a:r>
              <a:rPr lang="en-US" sz="1667" spc="25">
                <a:solidFill>
                  <a:srgbClr val="000000"/>
                </a:solidFill>
                <a:latin typeface="Telegraf"/>
              </a:rPr>
              <a:t>Ohio</a:t>
            </a:r>
          </a:p>
        </p:txBody>
      </p:sp>
      <p:grpSp>
        <p:nvGrpSpPr>
          <p:cNvPr id="7" name="Group 7"/>
          <p:cNvGrpSpPr/>
          <p:nvPr/>
        </p:nvGrpSpPr>
        <p:grpSpPr>
          <a:xfrm>
            <a:off x="3608133" y="889681"/>
            <a:ext cx="6858749" cy="1926346"/>
            <a:chOff x="0" y="9525"/>
            <a:chExt cx="13717499" cy="3852692"/>
          </a:xfrm>
        </p:grpSpPr>
        <p:sp>
          <p:nvSpPr>
            <p:cNvPr id="8" name="TextBox 8"/>
            <p:cNvSpPr txBox="1"/>
            <p:nvPr/>
          </p:nvSpPr>
          <p:spPr>
            <a:xfrm>
              <a:off x="0" y="2570709"/>
              <a:ext cx="13717499" cy="1291508"/>
            </a:xfrm>
            <a:prstGeom prst="rect">
              <a:avLst/>
            </a:prstGeom>
          </p:spPr>
          <p:txBody>
            <a:bodyPr lIns="0" tIns="0" rIns="0" bIns="0" rtlCol="0" anchor="t">
              <a:spAutoFit/>
            </a:bodyPr>
            <a:lstStyle/>
            <a:p>
              <a:pPr defTabSz="609630">
                <a:lnSpc>
                  <a:spcPts val="2559"/>
                </a:lnSpc>
              </a:pPr>
              <a:r>
                <a:rPr lang="en-US" sz="2133">
                  <a:solidFill>
                    <a:srgbClr val="000000"/>
                  </a:solidFill>
                  <a:latin typeface="Telegraf Light"/>
                </a:rPr>
                <a:t>Reporting on our</a:t>
              </a:r>
            </a:p>
            <a:p>
              <a:pPr defTabSz="609630">
                <a:lnSpc>
                  <a:spcPts val="2560"/>
                </a:lnSpc>
              </a:pPr>
              <a:r>
                <a:rPr lang="en-US" sz="2133">
                  <a:solidFill>
                    <a:srgbClr val="000000"/>
                  </a:solidFill>
                  <a:latin typeface="Telegraf Light"/>
                </a:rPr>
                <a:t>Progress and Milestones</a:t>
              </a:r>
            </a:p>
          </p:txBody>
        </p:sp>
        <p:sp>
          <p:nvSpPr>
            <p:cNvPr id="9" name="TextBox 9"/>
            <p:cNvSpPr txBox="1"/>
            <p:nvPr/>
          </p:nvSpPr>
          <p:spPr>
            <a:xfrm>
              <a:off x="0" y="9525"/>
              <a:ext cx="13717499" cy="2359620"/>
            </a:xfrm>
            <a:prstGeom prst="rect">
              <a:avLst/>
            </a:prstGeom>
          </p:spPr>
          <p:txBody>
            <a:bodyPr lIns="0" tIns="0" rIns="0" bIns="0" rtlCol="0" anchor="t">
              <a:spAutoFit/>
            </a:bodyPr>
            <a:lstStyle/>
            <a:p>
              <a:pPr defTabSz="609630">
                <a:lnSpc>
                  <a:spcPts val="4600"/>
                </a:lnSpc>
              </a:pPr>
              <a:r>
                <a:rPr lang="en-US" sz="4000">
                  <a:solidFill>
                    <a:srgbClr val="000000"/>
                  </a:solidFill>
                  <a:latin typeface="RoxboroughCF Bold Bold"/>
                </a:rPr>
                <a:t>The City of</a:t>
              </a:r>
            </a:p>
            <a:p>
              <a:pPr defTabSz="609630">
                <a:lnSpc>
                  <a:spcPts val="4600"/>
                </a:lnSpc>
              </a:pPr>
              <a:r>
                <a:rPr lang="en-US" sz="4000">
                  <a:solidFill>
                    <a:srgbClr val="000000"/>
                  </a:solidFill>
                  <a:latin typeface="RoxboroughCF Bold Bold"/>
                </a:rPr>
                <a:t>Sidney</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85800" y="1393182"/>
            <a:ext cx="5089555" cy="497444"/>
          </a:xfrm>
          <a:prstGeom prst="rect">
            <a:avLst/>
          </a:prstGeom>
        </p:spPr>
        <p:txBody>
          <a:bodyPr lIns="0" tIns="0" rIns="0" bIns="0" rtlCol="0" anchor="t">
            <a:spAutoFit/>
          </a:bodyPr>
          <a:lstStyle/>
          <a:p>
            <a:pPr defTabSz="609630">
              <a:lnSpc>
                <a:spcPts val="4160"/>
              </a:lnSpc>
            </a:pPr>
            <a:r>
              <a:rPr lang="en-US" sz="3200">
                <a:solidFill>
                  <a:srgbClr val="000000"/>
                </a:solidFill>
                <a:latin typeface="RoxboroughCF Bold Bold"/>
              </a:rPr>
              <a:t>Priorities</a:t>
            </a:r>
          </a:p>
        </p:txBody>
      </p:sp>
      <p:sp>
        <p:nvSpPr>
          <p:cNvPr id="3" name="AutoShape 3"/>
          <p:cNvSpPr/>
          <p:nvPr/>
        </p:nvSpPr>
        <p:spPr>
          <a:xfrm>
            <a:off x="3554557" y="1829431"/>
            <a:ext cx="8669193"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4808605" y="3183667"/>
            <a:ext cx="738339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AutoShape 5"/>
          <p:cNvSpPr/>
          <p:nvPr/>
        </p:nvSpPr>
        <p:spPr>
          <a:xfrm>
            <a:off x="4808605" y="4558578"/>
            <a:ext cx="738339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Freeform 6"/>
          <p:cNvSpPr/>
          <p:nvPr/>
        </p:nvSpPr>
        <p:spPr>
          <a:xfrm>
            <a:off x="4966314" y="2504033"/>
            <a:ext cx="940962" cy="403758"/>
          </a:xfrm>
          <a:custGeom>
            <a:avLst/>
            <a:gdLst/>
            <a:ahLst/>
            <a:cxnLst/>
            <a:rect l="l" t="t" r="r" b="b"/>
            <a:pathLst>
              <a:path w="1411443" h="605637">
                <a:moveTo>
                  <a:pt x="0" y="0"/>
                </a:moveTo>
                <a:lnTo>
                  <a:pt x="1411442" y="0"/>
                </a:lnTo>
                <a:lnTo>
                  <a:pt x="1411442" y="605637"/>
                </a:lnTo>
                <a:lnTo>
                  <a:pt x="0" y="605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205271" y="3781012"/>
            <a:ext cx="751806" cy="564538"/>
          </a:xfrm>
          <a:custGeom>
            <a:avLst/>
            <a:gdLst/>
            <a:ahLst/>
            <a:cxnLst/>
            <a:rect l="l" t="t" r="r" b="b"/>
            <a:pathLst>
              <a:path w="1127709" h="846807">
                <a:moveTo>
                  <a:pt x="0" y="0"/>
                </a:moveTo>
                <a:lnTo>
                  <a:pt x="1127709" y="0"/>
                </a:lnTo>
                <a:lnTo>
                  <a:pt x="1127709" y="846806"/>
                </a:lnTo>
                <a:lnTo>
                  <a:pt x="0" y="846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335524" y="5102420"/>
            <a:ext cx="621553" cy="613643"/>
          </a:xfrm>
          <a:custGeom>
            <a:avLst/>
            <a:gdLst/>
            <a:ahLst/>
            <a:cxnLst/>
            <a:rect l="l" t="t" r="r" b="b"/>
            <a:pathLst>
              <a:path w="932330" h="920464">
                <a:moveTo>
                  <a:pt x="0" y="0"/>
                </a:moveTo>
                <a:lnTo>
                  <a:pt x="932330" y="0"/>
                </a:lnTo>
                <a:lnTo>
                  <a:pt x="932330" y="920463"/>
                </a:lnTo>
                <a:lnTo>
                  <a:pt x="0" y="920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78234"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685800" y="2095210"/>
            <a:ext cx="2747611" cy="1196290"/>
          </a:xfrm>
          <a:prstGeom prst="rect">
            <a:avLst/>
          </a:prstGeom>
        </p:spPr>
        <p:txBody>
          <a:bodyPr lIns="0" tIns="0" rIns="0" bIns="0" rtlCol="0" anchor="t">
            <a:spAutoFit/>
          </a:bodyPr>
          <a:lstStyle/>
          <a:p>
            <a:pPr defTabSz="609630">
              <a:lnSpc>
                <a:spcPts val="1867"/>
              </a:lnSpc>
            </a:pPr>
            <a:r>
              <a:rPr lang="en-US" sz="1333">
                <a:solidFill>
                  <a:srgbClr val="000000"/>
                </a:solidFill>
                <a:latin typeface="Telegraf"/>
              </a:rPr>
              <a:t>In the grand scheme of the City, and its priorities, outlined are the major projects underway, in an effort to meet the council and community goals. </a:t>
            </a:r>
          </a:p>
        </p:txBody>
      </p:sp>
      <p:sp>
        <p:nvSpPr>
          <p:cNvPr id="11" name="TextBox 11"/>
          <p:cNvSpPr txBox="1"/>
          <p:nvPr/>
        </p:nvSpPr>
        <p:spPr>
          <a:xfrm>
            <a:off x="4397790" y="2063460"/>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Housing</a:t>
            </a:r>
          </a:p>
        </p:txBody>
      </p:sp>
      <p:sp>
        <p:nvSpPr>
          <p:cNvPr id="12" name="TextBox 12"/>
          <p:cNvSpPr txBox="1"/>
          <p:nvPr/>
        </p:nvSpPr>
        <p:spPr>
          <a:xfrm>
            <a:off x="4397790" y="3351858"/>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Downtown</a:t>
            </a:r>
          </a:p>
        </p:txBody>
      </p:sp>
      <p:sp>
        <p:nvSpPr>
          <p:cNvPr id="13" name="TextBox 13"/>
          <p:cNvSpPr txBox="1"/>
          <p:nvPr/>
        </p:nvSpPr>
        <p:spPr>
          <a:xfrm>
            <a:off x="4397790" y="4724484"/>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Trails / Parks</a:t>
            </a:r>
          </a:p>
        </p:txBody>
      </p:sp>
      <p:sp>
        <p:nvSpPr>
          <p:cNvPr id="14" name="TextBox 14"/>
          <p:cNvSpPr txBox="1"/>
          <p:nvPr/>
        </p:nvSpPr>
        <p:spPr>
          <a:xfrm>
            <a:off x="6353178" y="2101559"/>
            <a:ext cx="4155190" cy="416524"/>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Housing growth and development. Both within the downtown core and in the outer peripheral areas.</a:t>
            </a:r>
          </a:p>
        </p:txBody>
      </p:sp>
      <p:sp>
        <p:nvSpPr>
          <p:cNvPr id="15" name="TextBox 15"/>
          <p:cNvSpPr txBox="1"/>
          <p:nvPr/>
        </p:nvSpPr>
        <p:spPr>
          <a:xfrm>
            <a:off x="6353178" y="3389957"/>
            <a:ext cx="4155190" cy="416524"/>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Redevelopment opportunities of key structures and buildings within the downtown, and traditional neighborhood areas.</a:t>
            </a:r>
          </a:p>
        </p:txBody>
      </p:sp>
      <p:sp>
        <p:nvSpPr>
          <p:cNvPr id="16" name="TextBox 16"/>
          <p:cNvSpPr txBox="1"/>
          <p:nvPr/>
        </p:nvSpPr>
        <p:spPr>
          <a:xfrm>
            <a:off x="6353178" y="4762584"/>
            <a:ext cx="4155190" cy="852541"/>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Transit growth, with enhanced bike and pedestrian access and an environmental emphasis, with renewed parks and recreation facilities. - Parks Master Plan 2023 / Canal Feeder Trail expansion</a:t>
            </a:r>
          </a:p>
        </p:txBody>
      </p:sp>
      <p:sp>
        <p:nvSpPr>
          <p:cNvPr id="17" name="TextBox 17"/>
          <p:cNvSpPr txBox="1"/>
          <p:nvPr/>
        </p:nvSpPr>
        <p:spPr>
          <a:xfrm>
            <a:off x="6780203" y="6134100"/>
            <a:ext cx="4725997" cy="152286"/>
          </a:xfrm>
          <a:prstGeom prst="rect">
            <a:avLst/>
          </a:prstGeom>
        </p:spPr>
        <p:txBody>
          <a:bodyPr lIns="0" tIns="0" rIns="0" bIns="0" rtlCol="0" anchor="t">
            <a:spAutoFit/>
          </a:bodyPr>
          <a:lstStyle/>
          <a:p>
            <a:pPr algn="r" defTabSz="609630">
              <a:lnSpc>
                <a:spcPts val="1306"/>
              </a:lnSpc>
              <a:spcBef>
                <a:spcPct val="0"/>
              </a:spcBef>
            </a:pPr>
            <a:r>
              <a:rPr lang="en-US" sz="933">
                <a:solidFill>
                  <a:srgbClr val="000000"/>
                </a:solidFill>
                <a:latin typeface="Telegraf"/>
              </a:rPr>
              <a:t>City of Sidney, 2024</a:t>
            </a:r>
          </a:p>
        </p:txBody>
      </p:sp>
      <p:sp>
        <p:nvSpPr>
          <p:cNvPr id="18" name="TextBox 18"/>
          <p:cNvSpPr txBox="1"/>
          <p:nvPr/>
        </p:nvSpPr>
        <p:spPr>
          <a:xfrm>
            <a:off x="685800" y="6097905"/>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03</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85800" y="1393182"/>
            <a:ext cx="5089555" cy="497444"/>
          </a:xfrm>
          <a:prstGeom prst="rect">
            <a:avLst/>
          </a:prstGeom>
        </p:spPr>
        <p:txBody>
          <a:bodyPr lIns="0" tIns="0" rIns="0" bIns="0" rtlCol="0" anchor="t">
            <a:spAutoFit/>
          </a:bodyPr>
          <a:lstStyle/>
          <a:p>
            <a:pPr defTabSz="609630">
              <a:lnSpc>
                <a:spcPts val="4160"/>
              </a:lnSpc>
            </a:pPr>
            <a:r>
              <a:rPr lang="en-US" sz="3200">
                <a:solidFill>
                  <a:srgbClr val="000000"/>
                </a:solidFill>
                <a:latin typeface="RoxboroughCF Bold Bold"/>
              </a:rPr>
              <a:t>Priorities</a:t>
            </a:r>
          </a:p>
        </p:txBody>
      </p:sp>
      <p:sp>
        <p:nvSpPr>
          <p:cNvPr id="3" name="AutoShape 3"/>
          <p:cNvSpPr/>
          <p:nvPr/>
        </p:nvSpPr>
        <p:spPr>
          <a:xfrm>
            <a:off x="3554557" y="1829431"/>
            <a:ext cx="8669193"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a:off x="4808605" y="3183667"/>
            <a:ext cx="738339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AutoShape 5"/>
          <p:cNvSpPr/>
          <p:nvPr/>
        </p:nvSpPr>
        <p:spPr>
          <a:xfrm>
            <a:off x="4808605" y="4558578"/>
            <a:ext cx="738339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Freeform 6"/>
          <p:cNvSpPr/>
          <p:nvPr/>
        </p:nvSpPr>
        <p:spPr>
          <a:xfrm>
            <a:off x="78234"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397790" y="2063460"/>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Enforcement</a:t>
            </a:r>
          </a:p>
        </p:txBody>
      </p:sp>
      <p:sp>
        <p:nvSpPr>
          <p:cNvPr id="8" name="TextBox 8"/>
          <p:cNvSpPr txBox="1"/>
          <p:nvPr/>
        </p:nvSpPr>
        <p:spPr>
          <a:xfrm>
            <a:off x="4397790" y="3351858"/>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Development</a:t>
            </a:r>
          </a:p>
        </p:txBody>
      </p:sp>
      <p:sp>
        <p:nvSpPr>
          <p:cNvPr id="9" name="TextBox 9"/>
          <p:cNvSpPr txBox="1"/>
          <p:nvPr/>
        </p:nvSpPr>
        <p:spPr>
          <a:xfrm>
            <a:off x="4397790" y="4724484"/>
            <a:ext cx="1517659" cy="273665"/>
          </a:xfrm>
          <a:prstGeom prst="rect">
            <a:avLst/>
          </a:prstGeom>
        </p:spPr>
        <p:txBody>
          <a:bodyPr lIns="0" tIns="0" rIns="0" bIns="0" rtlCol="0" anchor="t">
            <a:spAutoFit/>
          </a:bodyPr>
          <a:lstStyle/>
          <a:p>
            <a:pPr algn="r" defTabSz="609630">
              <a:lnSpc>
                <a:spcPts val="2434"/>
              </a:lnSpc>
            </a:pPr>
            <a:r>
              <a:rPr lang="en-US" sz="1467">
                <a:solidFill>
                  <a:srgbClr val="000000"/>
                </a:solidFill>
                <a:latin typeface="Telegraf Bold"/>
              </a:rPr>
              <a:t>Financial</a:t>
            </a:r>
          </a:p>
        </p:txBody>
      </p:sp>
      <p:sp>
        <p:nvSpPr>
          <p:cNvPr id="10" name="TextBox 10"/>
          <p:cNvSpPr txBox="1"/>
          <p:nvPr/>
        </p:nvSpPr>
        <p:spPr>
          <a:xfrm>
            <a:off x="6353178" y="2101560"/>
            <a:ext cx="4155190" cy="852541"/>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Target code enforcement. Becoming proactive rather than reactive. Focus energy on bad actors, while cleaning up our neighborhoods, including our Vacant Property Registration, Rental Registration programs.</a:t>
            </a:r>
          </a:p>
        </p:txBody>
      </p:sp>
      <p:sp>
        <p:nvSpPr>
          <p:cNvPr id="11" name="TextBox 11"/>
          <p:cNvSpPr txBox="1"/>
          <p:nvPr/>
        </p:nvSpPr>
        <p:spPr>
          <a:xfrm>
            <a:off x="6353178" y="3389957"/>
            <a:ext cx="4155190" cy="634533"/>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Target infill projects at key nodal intersections and major corridors. To include Rt. 47, Vandemark, Fair Rd, and Russell.</a:t>
            </a:r>
          </a:p>
        </p:txBody>
      </p:sp>
      <p:sp>
        <p:nvSpPr>
          <p:cNvPr id="12" name="TextBox 12"/>
          <p:cNvSpPr txBox="1"/>
          <p:nvPr/>
        </p:nvSpPr>
        <p:spPr>
          <a:xfrm>
            <a:off x="6353178" y="4762583"/>
            <a:ext cx="4155190" cy="416524"/>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Continue to be fiscally conservative and be good stewards of the taxpayer's dollars.</a:t>
            </a:r>
          </a:p>
        </p:txBody>
      </p:sp>
      <p:sp>
        <p:nvSpPr>
          <p:cNvPr id="13" name="TextBox 13"/>
          <p:cNvSpPr txBox="1"/>
          <p:nvPr/>
        </p:nvSpPr>
        <p:spPr>
          <a:xfrm>
            <a:off x="6780203" y="6134100"/>
            <a:ext cx="4725997" cy="152286"/>
          </a:xfrm>
          <a:prstGeom prst="rect">
            <a:avLst/>
          </a:prstGeom>
        </p:spPr>
        <p:txBody>
          <a:bodyPr lIns="0" tIns="0" rIns="0" bIns="0" rtlCol="0" anchor="t">
            <a:spAutoFit/>
          </a:bodyPr>
          <a:lstStyle/>
          <a:p>
            <a:pPr algn="r" defTabSz="609630">
              <a:lnSpc>
                <a:spcPts val="1306"/>
              </a:lnSpc>
              <a:spcBef>
                <a:spcPct val="0"/>
              </a:spcBef>
            </a:pPr>
            <a:r>
              <a:rPr lang="en-US" sz="933">
                <a:solidFill>
                  <a:srgbClr val="000000"/>
                </a:solidFill>
                <a:latin typeface="Telegraf"/>
              </a:rPr>
              <a:t>City of Sidney, 2024</a:t>
            </a:r>
          </a:p>
        </p:txBody>
      </p:sp>
      <p:sp>
        <p:nvSpPr>
          <p:cNvPr id="14" name="TextBox 14"/>
          <p:cNvSpPr txBox="1"/>
          <p:nvPr/>
        </p:nvSpPr>
        <p:spPr>
          <a:xfrm>
            <a:off x="685800" y="6097905"/>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04</a:t>
            </a:r>
          </a:p>
        </p:txBody>
      </p:sp>
      <p:sp>
        <p:nvSpPr>
          <p:cNvPr id="15" name="Freeform 15"/>
          <p:cNvSpPr/>
          <p:nvPr/>
        </p:nvSpPr>
        <p:spPr>
          <a:xfrm>
            <a:off x="5238025" y="2429882"/>
            <a:ext cx="665131" cy="539361"/>
          </a:xfrm>
          <a:custGeom>
            <a:avLst/>
            <a:gdLst/>
            <a:ahLst/>
            <a:cxnLst/>
            <a:rect l="l" t="t" r="r" b="b"/>
            <a:pathLst>
              <a:path w="997696" h="809041">
                <a:moveTo>
                  <a:pt x="0" y="0"/>
                </a:moveTo>
                <a:lnTo>
                  <a:pt x="997696" y="0"/>
                </a:lnTo>
                <a:lnTo>
                  <a:pt x="997696" y="809040"/>
                </a:lnTo>
                <a:lnTo>
                  <a:pt x="0" y="809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5274002" y="3717542"/>
            <a:ext cx="691477" cy="691477"/>
          </a:xfrm>
          <a:custGeom>
            <a:avLst/>
            <a:gdLst/>
            <a:ahLst/>
            <a:cxnLst/>
            <a:rect l="l" t="t" r="r" b="b"/>
            <a:pathLst>
              <a:path w="1037215" h="1037215">
                <a:moveTo>
                  <a:pt x="0" y="0"/>
                </a:moveTo>
                <a:lnTo>
                  <a:pt x="1037215" y="0"/>
                </a:lnTo>
                <a:lnTo>
                  <a:pt x="1037215" y="1037214"/>
                </a:lnTo>
                <a:lnTo>
                  <a:pt x="0" y="1037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5359520" y="5121470"/>
            <a:ext cx="605959" cy="644637"/>
          </a:xfrm>
          <a:custGeom>
            <a:avLst/>
            <a:gdLst/>
            <a:ahLst/>
            <a:cxnLst/>
            <a:rect l="l" t="t" r="r" b="b"/>
            <a:pathLst>
              <a:path w="908939" h="966956">
                <a:moveTo>
                  <a:pt x="0" y="0"/>
                </a:moveTo>
                <a:lnTo>
                  <a:pt x="908939" y="0"/>
                </a:lnTo>
                <a:lnTo>
                  <a:pt x="908939" y="966956"/>
                </a:lnTo>
                <a:lnTo>
                  <a:pt x="0" y="966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621" y="5040850"/>
            <a:ext cx="2209800" cy="1536192"/>
          </a:xfrm>
          <a:prstGeom prst="rect">
            <a:avLst/>
          </a:prstGeom>
        </p:spPr>
      </p:pic>
      <p:pic>
        <p:nvPicPr>
          <p:cNvPr id="3" name="Picture 2" descr="A black and white logo&#10;&#10;Description automatically generated">
            <a:extLst>
              <a:ext uri="{FF2B5EF4-FFF2-40B4-BE49-F238E27FC236}">
                <a16:creationId xmlns:a16="http://schemas.microsoft.com/office/drawing/2014/main" id="{5880DB26-65F8-9F8B-553E-E4C532787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192000" cy="6827520"/>
          </a:xfrm>
          <a:prstGeom prst="rect">
            <a:avLst/>
          </a:prstGeom>
        </p:spPr>
      </p:pic>
    </p:spTree>
    <p:extLst>
      <p:ext uri="{BB962C8B-B14F-4D97-AF65-F5344CB8AC3E}">
        <p14:creationId xmlns:p14="http://schemas.microsoft.com/office/powerpoint/2010/main" val="2325725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Bold Bold"/>
              </a:rPr>
              <a:t>By The Numbers</a:t>
            </a:r>
          </a:p>
        </p:txBody>
      </p:sp>
      <p:sp>
        <p:nvSpPr>
          <p:cNvPr id="3" name="AutoShape 3"/>
          <p:cNvSpPr/>
          <p:nvPr/>
        </p:nvSpPr>
        <p:spPr>
          <a:xfrm>
            <a:off x="0" y="1829431"/>
            <a:ext cx="8048270"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pic>
        <p:nvPicPr>
          <p:cNvPr id="5" name="Picture 5"/>
          <p:cNvPicPr>
            <a:picLocks noChangeAspect="1"/>
          </p:cNvPicPr>
          <p:nvPr/>
        </p:nvPicPr>
        <p:blipFill>
          <a:blip r:embed="rId3"/>
          <a:stretch>
            <a:fillRect/>
          </a:stretch>
        </p:blipFill>
        <p:spPr>
          <a:xfrm>
            <a:off x="511264" y="2189944"/>
            <a:ext cx="4810791" cy="1421546"/>
          </a:xfrm>
          <a:prstGeom prst="rect">
            <a:avLst/>
          </a:prstGeom>
        </p:spPr>
      </p:pic>
      <p:pic>
        <p:nvPicPr>
          <p:cNvPr id="6" name="Picture 6"/>
          <p:cNvPicPr>
            <a:picLocks noChangeAspect="1"/>
          </p:cNvPicPr>
          <p:nvPr/>
        </p:nvPicPr>
        <p:blipFill>
          <a:blip r:embed="rId4"/>
          <a:stretch>
            <a:fillRect/>
          </a:stretch>
        </p:blipFill>
        <p:spPr>
          <a:xfrm>
            <a:off x="5908381" y="2356728"/>
            <a:ext cx="1884349" cy="1884349"/>
          </a:xfrm>
          <a:prstGeom prst="rect">
            <a:avLst/>
          </a:prstGeom>
        </p:spPr>
      </p:pic>
      <p:sp>
        <p:nvSpPr>
          <p:cNvPr id="7" name="TextBox 7"/>
          <p:cNvSpPr txBox="1"/>
          <p:nvPr/>
        </p:nvSpPr>
        <p:spPr>
          <a:xfrm>
            <a:off x="6065410" y="4124182"/>
            <a:ext cx="2429090" cy="638060"/>
          </a:xfrm>
          <a:prstGeom prst="rect">
            <a:avLst/>
          </a:prstGeom>
        </p:spPr>
        <p:txBody>
          <a:bodyPr lIns="0" tIns="0" rIns="0" bIns="0" rtlCol="0" anchor="t">
            <a:spAutoFit/>
          </a:bodyPr>
          <a:lstStyle/>
          <a:p>
            <a:pPr defTabSz="609630">
              <a:lnSpc>
                <a:spcPts val="2613"/>
              </a:lnSpc>
              <a:spcBef>
                <a:spcPct val="0"/>
              </a:spcBef>
            </a:pPr>
            <a:r>
              <a:rPr lang="en-US" sz="1867">
                <a:solidFill>
                  <a:srgbClr val="000000"/>
                </a:solidFill>
                <a:latin typeface="Telegraf Bold"/>
              </a:rPr>
              <a:t>Percentage  of Manufacturing Jobs</a:t>
            </a:r>
          </a:p>
        </p:txBody>
      </p:sp>
      <p:grpSp>
        <p:nvGrpSpPr>
          <p:cNvPr id="8" name="Group 8"/>
          <p:cNvGrpSpPr/>
          <p:nvPr/>
        </p:nvGrpSpPr>
        <p:grpSpPr>
          <a:xfrm>
            <a:off x="912163" y="3336758"/>
            <a:ext cx="2429090" cy="1774783"/>
            <a:chOff x="0" y="-200025"/>
            <a:chExt cx="4858181" cy="3549566"/>
          </a:xfrm>
        </p:grpSpPr>
        <p:sp>
          <p:nvSpPr>
            <p:cNvPr id="9" name="TextBox 9"/>
            <p:cNvSpPr txBox="1"/>
            <p:nvPr/>
          </p:nvSpPr>
          <p:spPr>
            <a:xfrm>
              <a:off x="0" y="1406573"/>
              <a:ext cx="4858181" cy="1942968"/>
            </a:xfrm>
            <a:prstGeom prst="rect">
              <a:avLst/>
            </a:prstGeom>
          </p:spPr>
          <p:txBody>
            <a:bodyPr lIns="0" tIns="0" rIns="0" bIns="0" rtlCol="0" anchor="t">
              <a:spAutoFit/>
            </a:bodyPr>
            <a:lstStyle/>
            <a:p>
              <a:pPr defTabSz="609630">
                <a:lnSpc>
                  <a:spcPts val="2613"/>
                </a:lnSpc>
                <a:spcBef>
                  <a:spcPct val="0"/>
                </a:spcBef>
              </a:pPr>
              <a:r>
                <a:rPr lang="en-US" sz="1867">
                  <a:solidFill>
                    <a:srgbClr val="000000"/>
                  </a:solidFill>
                  <a:latin typeface="Telegraf Bold"/>
                </a:rPr>
                <a:t>Total number of commuters coming to our City, daily.</a:t>
              </a:r>
            </a:p>
          </p:txBody>
        </p:sp>
        <p:sp>
          <p:nvSpPr>
            <p:cNvPr id="10" name="TextBox 10"/>
            <p:cNvSpPr txBox="1"/>
            <p:nvPr/>
          </p:nvSpPr>
          <p:spPr>
            <a:xfrm>
              <a:off x="0" y="-200025"/>
              <a:ext cx="4858181" cy="1403462"/>
            </a:xfrm>
            <a:prstGeom prst="rect">
              <a:avLst/>
            </a:prstGeom>
          </p:spPr>
          <p:txBody>
            <a:bodyPr lIns="0" tIns="0" rIns="0" bIns="0" rtlCol="0" anchor="t">
              <a:spAutoFit/>
            </a:bodyPr>
            <a:lstStyle/>
            <a:p>
              <a:pPr defTabSz="609630">
                <a:lnSpc>
                  <a:spcPts val="5974"/>
                </a:lnSpc>
                <a:spcBef>
                  <a:spcPct val="0"/>
                </a:spcBef>
              </a:pPr>
              <a:r>
                <a:rPr lang="en-US" sz="4267">
                  <a:solidFill>
                    <a:srgbClr val="000000"/>
                  </a:solidFill>
                  <a:latin typeface="Telegraf Bold"/>
                </a:rPr>
                <a:t>11,600</a:t>
              </a:r>
            </a:p>
          </p:txBody>
        </p:sp>
      </p:grpSp>
      <p:sp>
        <p:nvSpPr>
          <p:cNvPr id="11" name="TextBox 11"/>
          <p:cNvSpPr txBox="1"/>
          <p:nvPr/>
        </p:nvSpPr>
        <p:spPr>
          <a:xfrm>
            <a:off x="6780203" y="6134100"/>
            <a:ext cx="4725997" cy="152286"/>
          </a:xfrm>
          <a:prstGeom prst="rect">
            <a:avLst/>
          </a:prstGeom>
        </p:spPr>
        <p:txBody>
          <a:bodyPr lIns="0" tIns="0" rIns="0" bIns="0" rtlCol="0" anchor="t">
            <a:spAutoFit/>
          </a:bodyPr>
          <a:lstStyle/>
          <a:p>
            <a:pPr algn="r" defTabSz="609630">
              <a:lnSpc>
                <a:spcPts val="1306"/>
              </a:lnSpc>
              <a:spcBef>
                <a:spcPct val="0"/>
              </a:spcBef>
            </a:pPr>
            <a:r>
              <a:rPr lang="en-US" sz="933">
                <a:solidFill>
                  <a:srgbClr val="000000"/>
                </a:solidFill>
                <a:latin typeface="Telegraf"/>
              </a:rPr>
              <a:t>City of Sidney, 2024</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657641" y="2786813"/>
            <a:ext cx="295461" cy="219749"/>
          </a:xfrm>
          <a:custGeom>
            <a:avLst/>
            <a:gdLst/>
            <a:ahLst/>
            <a:cxnLst/>
            <a:rect l="l" t="t" r="r" b="b"/>
            <a:pathLst>
              <a:path w="443192" h="329624">
                <a:moveTo>
                  <a:pt x="0" y="0"/>
                </a:moveTo>
                <a:lnTo>
                  <a:pt x="443191" y="0"/>
                </a:lnTo>
                <a:lnTo>
                  <a:pt x="443191" y="329623"/>
                </a:lnTo>
                <a:lnTo>
                  <a:pt x="0" y="329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657641" y="3748635"/>
            <a:ext cx="295461" cy="219749"/>
          </a:xfrm>
          <a:custGeom>
            <a:avLst/>
            <a:gdLst/>
            <a:ahLst/>
            <a:cxnLst/>
            <a:rect l="l" t="t" r="r" b="b"/>
            <a:pathLst>
              <a:path w="443192" h="329624">
                <a:moveTo>
                  <a:pt x="0" y="0"/>
                </a:moveTo>
                <a:lnTo>
                  <a:pt x="443191" y="0"/>
                </a:lnTo>
                <a:lnTo>
                  <a:pt x="443191" y="329624"/>
                </a:lnTo>
                <a:lnTo>
                  <a:pt x="0" y="329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2197605" y="2786813"/>
            <a:ext cx="3587760" cy="202428"/>
          </a:xfrm>
          <a:prstGeom prst="rect">
            <a:avLst/>
          </a:prstGeom>
        </p:spPr>
        <p:txBody>
          <a:bodyPr lIns="0" tIns="0" rIns="0" bIns="0" rtlCol="0" anchor="t">
            <a:spAutoFit/>
          </a:bodyPr>
          <a:lstStyle/>
          <a:p>
            <a:pPr defTabSz="609630">
              <a:lnSpc>
                <a:spcPts val="1653"/>
              </a:lnSpc>
            </a:pPr>
            <a:r>
              <a:rPr lang="en-US" sz="1333">
                <a:solidFill>
                  <a:srgbClr val="1E2328"/>
                </a:solidFill>
                <a:latin typeface="Montserrat Bold"/>
              </a:rPr>
              <a:t>Most manufacturing jobs per capita</a:t>
            </a:r>
          </a:p>
        </p:txBody>
      </p:sp>
      <p:grpSp>
        <p:nvGrpSpPr>
          <p:cNvPr id="5" name="Group 5"/>
          <p:cNvGrpSpPr>
            <a:grpSpLocks noChangeAspect="1"/>
          </p:cNvGrpSpPr>
          <p:nvPr/>
        </p:nvGrpSpPr>
        <p:grpSpPr>
          <a:xfrm>
            <a:off x="5785365" y="835734"/>
            <a:ext cx="5328629" cy="5186533"/>
            <a:chOff x="0" y="0"/>
            <a:chExt cx="4762500" cy="4635500"/>
          </a:xfrm>
        </p:grpSpPr>
        <p:sp>
          <p:nvSpPr>
            <p:cNvPr id="6" name="Freeform 6"/>
            <p:cNvSpPr/>
            <p:nvPr/>
          </p:nvSpPr>
          <p:spPr>
            <a:xfrm>
              <a:off x="0" y="0"/>
              <a:ext cx="4762500" cy="4635500"/>
            </a:xfrm>
            <a:custGeom>
              <a:avLst/>
              <a:gdLst/>
              <a:ahLst/>
              <a:cxnLst/>
              <a:rect l="l" t="t" r="r" b="b"/>
              <a:pathLst>
                <a:path w="4762500" h="4635500">
                  <a:moveTo>
                    <a:pt x="0" y="0"/>
                  </a:moveTo>
                  <a:lnTo>
                    <a:pt x="0" y="4635500"/>
                  </a:lnTo>
                  <a:lnTo>
                    <a:pt x="4762500" y="3911600"/>
                  </a:lnTo>
                  <a:lnTo>
                    <a:pt x="4762500" y="0"/>
                  </a:lnTo>
                  <a:close/>
                </a:path>
              </a:pathLst>
            </a:custGeom>
            <a:blipFill>
              <a:blip r:embed="rId4"/>
              <a:stretch>
                <a:fillRect t="-9488" b="-9488"/>
              </a:stretch>
            </a:blipFill>
          </p:spPr>
          <p:txBody>
            <a:bodyPr/>
            <a:lstStyle/>
            <a:p>
              <a:pPr defTabSz="609630"/>
              <a:endParaRPr lang="en-US" sz="1200">
                <a:solidFill>
                  <a:prstClr val="black"/>
                </a:solidFill>
                <a:latin typeface="Calibri"/>
              </a:endParaRPr>
            </a:p>
          </p:txBody>
        </p:sp>
      </p:grpSp>
      <p:sp>
        <p:nvSpPr>
          <p:cNvPr id="7" name="Freeform 7"/>
          <p:cNvSpPr/>
          <p:nvPr/>
        </p:nvSpPr>
        <p:spPr>
          <a:xfrm>
            <a:off x="930318" y="1137039"/>
            <a:ext cx="2045567" cy="890728"/>
          </a:xfrm>
          <a:custGeom>
            <a:avLst/>
            <a:gdLst/>
            <a:ahLst/>
            <a:cxnLst/>
            <a:rect l="l" t="t" r="r" b="b"/>
            <a:pathLst>
              <a:path w="3068350" h="1336092">
                <a:moveTo>
                  <a:pt x="0" y="0"/>
                </a:moveTo>
                <a:lnTo>
                  <a:pt x="3068351" y="0"/>
                </a:lnTo>
                <a:lnTo>
                  <a:pt x="3068351" y="1336092"/>
                </a:lnTo>
                <a:lnTo>
                  <a:pt x="0" y="133609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657641" y="4630862"/>
            <a:ext cx="295461" cy="219749"/>
          </a:xfrm>
          <a:custGeom>
            <a:avLst/>
            <a:gdLst/>
            <a:ahLst/>
            <a:cxnLst/>
            <a:rect l="l" t="t" r="r" b="b"/>
            <a:pathLst>
              <a:path w="443192" h="329624">
                <a:moveTo>
                  <a:pt x="0" y="0"/>
                </a:moveTo>
                <a:lnTo>
                  <a:pt x="443191" y="0"/>
                </a:lnTo>
                <a:lnTo>
                  <a:pt x="443191" y="329624"/>
                </a:lnTo>
                <a:lnTo>
                  <a:pt x="0" y="329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97605" y="3748635"/>
            <a:ext cx="3587760" cy="202428"/>
          </a:xfrm>
          <a:prstGeom prst="rect">
            <a:avLst/>
          </a:prstGeom>
        </p:spPr>
        <p:txBody>
          <a:bodyPr lIns="0" tIns="0" rIns="0" bIns="0" rtlCol="0" anchor="t">
            <a:spAutoFit/>
          </a:bodyPr>
          <a:lstStyle/>
          <a:p>
            <a:pPr defTabSz="609630">
              <a:lnSpc>
                <a:spcPts val="1653"/>
              </a:lnSpc>
            </a:pPr>
            <a:r>
              <a:rPr lang="en-US" sz="1333">
                <a:solidFill>
                  <a:srgbClr val="1E2328"/>
                </a:solidFill>
                <a:latin typeface="Montserrat Semi-Bold"/>
              </a:rPr>
              <a:t>Site Selection - Top Micropolitan #3</a:t>
            </a:r>
          </a:p>
        </p:txBody>
      </p:sp>
      <p:sp>
        <p:nvSpPr>
          <p:cNvPr id="10" name="TextBox 10"/>
          <p:cNvSpPr txBox="1"/>
          <p:nvPr/>
        </p:nvSpPr>
        <p:spPr>
          <a:xfrm>
            <a:off x="2197605" y="4630861"/>
            <a:ext cx="3587760" cy="202428"/>
          </a:xfrm>
          <a:prstGeom prst="rect">
            <a:avLst/>
          </a:prstGeom>
        </p:spPr>
        <p:txBody>
          <a:bodyPr lIns="0" tIns="0" rIns="0" bIns="0" rtlCol="0" anchor="t">
            <a:spAutoFit/>
          </a:bodyPr>
          <a:lstStyle/>
          <a:p>
            <a:pPr defTabSz="609630">
              <a:lnSpc>
                <a:spcPts val="1653"/>
              </a:lnSpc>
            </a:pPr>
            <a:r>
              <a:rPr lang="en-US" sz="1333">
                <a:solidFill>
                  <a:srgbClr val="1E2328"/>
                </a:solidFill>
                <a:latin typeface="Montserrat Bold"/>
              </a:rPr>
              <a:t> We build stuff!</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Bold Bold"/>
              </a:rPr>
              <a:t>By The Numbers</a:t>
            </a:r>
          </a:p>
        </p:txBody>
      </p:sp>
      <p:sp>
        <p:nvSpPr>
          <p:cNvPr id="3" name="AutoShape 3"/>
          <p:cNvSpPr/>
          <p:nvPr/>
        </p:nvSpPr>
        <p:spPr>
          <a:xfrm>
            <a:off x="0" y="1829431"/>
            <a:ext cx="8048270"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32607" y="2312730"/>
            <a:ext cx="1071619" cy="1116270"/>
          </a:xfrm>
          <a:custGeom>
            <a:avLst/>
            <a:gdLst/>
            <a:ahLst/>
            <a:cxnLst/>
            <a:rect l="l" t="t" r="r" b="b"/>
            <a:pathLst>
              <a:path w="1607429" h="1674405">
                <a:moveTo>
                  <a:pt x="0" y="0"/>
                </a:moveTo>
                <a:lnTo>
                  <a:pt x="1607429" y="0"/>
                </a:lnTo>
                <a:lnTo>
                  <a:pt x="1607429" y="1674405"/>
                </a:lnTo>
                <a:lnTo>
                  <a:pt x="0" y="1674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6242834" y="2354263"/>
            <a:ext cx="1074737" cy="1074737"/>
          </a:xfrm>
          <a:custGeom>
            <a:avLst/>
            <a:gdLst/>
            <a:ahLst/>
            <a:cxnLst/>
            <a:rect l="l" t="t" r="r" b="b"/>
            <a:pathLst>
              <a:path w="1612106" h="1612106">
                <a:moveTo>
                  <a:pt x="1612106" y="0"/>
                </a:moveTo>
                <a:lnTo>
                  <a:pt x="0" y="0"/>
                </a:lnTo>
                <a:lnTo>
                  <a:pt x="0" y="1612106"/>
                </a:lnTo>
                <a:lnTo>
                  <a:pt x="1612106" y="1612106"/>
                </a:lnTo>
                <a:lnTo>
                  <a:pt x="161210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453872" y="3434266"/>
            <a:ext cx="2429090" cy="1774783"/>
            <a:chOff x="0" y="-200025"/>
            <a:chExt cx="4858181" cy="3549566"/>
          </a:xfrm>
        </p:grpSpPr>
        <p:sp>
          <p:nvSpPr>
            <p:cNvPr id="8" name="TextBox 8"/>
            <p:cNvSpPr txBox="1"/>
            <p:nvPr/>
          </p:nvSpPr>
          <p:spPr>
            <a:xfrm>
              <a:off x="0" y="1406573"/>
              <a:ext cx="4858181" cy="1942968"/>
            </a:xfrm>
            <a:prstGeom prst="rect">
              <a:avLst/>
            </a:prstGeom>
          </p:spPr>
          <p:txBody>
            <a:bodyPr lIns="0" tIns="0" rIns="0" bIns="0" rtlCol="0" anchor="t">
              <a:spAutoFit/>
            </a:bodyPr>
            <a:lstStyle/>
            <a:p>
              <a:pPr algn="ctr" defTabSz="609630">
                <a:lnSpc>
                  <a:spcPts val="2613"/>
                </a:lnSpc>
                <a:spcBef>
                  <a:spcPct val="0"/>
                </a:spcBef>
              </a:pPr>
              <a:r>
                <a:rPr lang="en-US" sz="1867">
                  <a:solidFill>
                    <a:srgbClr val="000000"/>
                  </a:solidFill>
                  <a:latin typeface="Telegraf Bold"/>
                </a:rPr>
                <a:t>Total number of new homes under development</a:t>
              </a:r>
            </a:p>
          </p:txBody>
        </p:sp>
        <p:sp>
          <p:nvSpPr>
            <p:cNvPr id="9" name="TextBox 9"/>
            <p:cNvSpPr txBox="1"/>
            <p:nvPr/>
          </p:nvSpPr>
          <p:spPr>
            <a:xfrm>
              <a:off x="0" y="-200025"/>
              <a:ext cx="4858181" cy="1403462"/>
            </a:xfrm>
            <a:prstGeom prst="rect">
              <a:avLst/>
            </a:prstGeom>
          </p:spPr>
          <p:txBody>
            <a:bodyPr lIns="0" tIns="0" rIns="0" bIns="0" rtlCol="0" anchor="t">
              <a:spAutoFit/>
            </a:bodyPr>
            <a:lstStyle/>
            <a:p>
              <a:pPr algn="ctr" defTabSz="609630">
                <a:lnSpc>
                  <a:spcPts val="5974"/>
                </a:lnSpc>
                <a:spcBef>
                  <a:spcPct val="0"/>
                </a:spcBef>
              </a:pPr>
              <a:r>
                <a:rPr lang="en-US" sz="4267">
                  <a:solidFill>
                    <a:srgbClr val="000000"/>
                  </a:solidFill>
                  <a:latin typeface="Telegraf Bold"/>
                </a:rPr>
                <a:t>1200</a:t>
              </a:r>
            </a:p>
          </p:txBody>
        </p:sp>
      </p:grpSp>
      <p:sp>
        <p:nvSpPr>
          <p:cNvPr id="10" name="TextBox 10"/>
          <p:cNvSpPr txBox="1"/>
          <p:nvPr/>
        </p:nvSpPr>
        <p:spPr>
          <a:xfrm>
            <a:off x="6780203" y="6134100"/>
            <a:ext cx="4725997" cy="152286"/>
          </a:xfrm>
          <a:prstGeom prst="rect">
            <a:avLst/>
          </a:prstGeom>
        </p:spPr>
        <p:txBody>
          <a:bodyPr lIns="0" tIns="0" rIns="0" bIns="0" rtlCol="0" anchor="t">
            <a:spAutoFit/>
          </a:bodyPr>
          <a:lstStyle/>
          <a:p>
            <a:pPr algn="r" defTabSz="609630">
              <a:lnSpc>
                <a:spcPts val="1306"/>
              </a:lnSpc>
              <a:spcBef>
                <a:spcPct val="0"/>
              </a:spcBef>
            </a:pPr>
            <a:r>
              <a:rPr lang="en-US" sz="933">
                <a:solidFill>
                  <a:srgbClr val="000000"/>
                </a:solidFill>
                <a:latin typeface="Telegraf"/>
              </a:rPr>
              <a:t>City of Sidney, 2024</a:t>
            </a:r>
          </a:p>
        </p:txBody>
      </p:sp>
      <p:grpSp>
        <p:nvGrpSpPr>
          <p:cNvPr id="11" name="Group 11"/>
          <p:cNvGrpSpPr/>
          <p:nvPr/>
        </p:nvGrpSpPr>
        <p:grpSpPr>
          <a:xfrm>
            <a:off x="5619180" y="3434266"/>
            <a:ext cx="2429090" cy="1774783"/>
            <a:chOff x="0" y="-200025"/>
            <a:chExt cx="4858181" cy="3549566"/>
          </a:xfrm>
        </p:grpSpPr>
        <p:sp>
          <p:nvSpPr>
            <p:cNvPr id="12" name="TextBox 12"/>
            <p:cNvSpPr txBox="1"/>
            <p:nvPr/>
          </p:nvSpPr>
          <p:spPr>
            <a:xfrm>
              <a:off x="0" y="1406573"/>
              <a:ext cx="4858181" cy="1942968"/>
            </a:xfrm>
            <a:prstGeom prst="rect">
              <a:avLst/>
            </a:prstGeom>
          </p:spPr>
          <p:txBody>
            <a:bodyPr lIns="0" tIns="0" rIns="0" bIns="0" rtlCol="0" anchor="t">
              <a:spAutoFit/>
            </a:bodyPr>
            <a:lstStyle/>
            <a:p>
              <a:pPr algn="ctr" defTabSz="609630">
                <a:lnSpc>
                  <a:spcPts val="2613"/>
                </a:lnSpc>
                <a:spcBef>
                  <a:spcPct val="0"/>
                </a:spcBef>
              </a:pPr>
              <a:r>
                <a:rPr lang="en-US" sz="1867">
                  <a:solidFill>
                    <a:srgbClr val="000000"/>
                  </a:solidFill>
                  <a:latin typeface="Telegraf Bold"/>
                </a:rPr>
                <a:t>Number of Years, since this kind of growth</a:t>
              </a:r>
            </a:p>
          </p:txBody>
        </p:sp>
        <p:sp>
          <p:nvSpPr>
            <p:cNvPr id="13" name="TextBox 13"/>
            <p:cNvSpPr txBox="1"/>
            <p:nvPr/>
          </p:nvSpPr>
          <p:spPr>
            <a:xfrm>
              <a:off x="0" y="-200025"/>
              <a:ext cx="4858181" cy="1403462"/>
            </a:xfrm>
            <a:prstGeom prst="rect">
              <a:avLst/>
            </a:prstGeom>
          </p:spPr>
          <p:txBody>
            <a:bodyPr lIns="0" tIns="0" rIns="0" bIns="0" rtlCol="0" anchor="t">
              <a:spAutoFit/>
            </a:bodyPr>
            <a:lstStyle/>
            <a:p>
              <a:pPr algn="ctr" defTabSz="609630">
                <a:lnSpc>
                  <a:spcPts val="5974"/>
                </a:lnSpc>
                <a:spcBef>
                  <a:spcPct val="0"/>
                </a:spcBef>
              </a:pPr>
              <a:r>
                <a:rPr lang="en-US" sz="4267">
                  <a:solidFill>
                    <a:srgbClr val="000000"/>
                  </a:solidFill>
                  <a:latin typeface="Telegraf Bold"/>
                </a:rPr>
                <a:t>50</a:t>
              </a:r>
            </a:p>
          </p:txBody>
        </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279619" y="2422086"/>
            <a:ext cx="6372581" cy="3577143"/>
          </a:xfrm>
          <a:custGeom>
            <a:avLst/>
            <a:gdLst/>
            <a:ahLst/>
            <a:cxnLst/>
            <a:rect l="l" t="t" r="r" b="b"/>
            <a:pathLst>
              <a:path w="9558872" h="5365714">
                <a:moveTo>
                  <a:pt x="0" y="0"/>
                </a:moveTo>
                <a:lnTo>
                  <a:pt x="9558872" y="0"/>
                </a:lnTo>
                <a:lnTo>
                  <a:pt x="9558872" y="5365713"/>
                </a:lnTo>
                <a:lnTo>
                  <a:pt x="0" y="536571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915401" y="3481554"/>
            <a:ext cx="2581582" cy="1407777"/>
            <a:chOff x="0" y="-123825"/>
            <a:chExt cx="5163163" cy="2815554"/>
          </a:xfrm>
        </p:grpSpPr>
        <p:sp>
          <p:nvSpPr>
            <p:cNvPr id="7" name="TextBox 7"/>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Burr Oak</a:t>
              </a:r>
            </a:p>
          </p:txBody>
        </p:sp>
        <p:sp>
          <p:nvSpPr>
            <p:cNvPr id="8" name="TextBox 8"/>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Greenfield Development</a:t>
              </a:r>
            </a:p>
            <a:p>
              <a:pPr marL="259093" lvl="1" indent="-129546" defTabSz="609630">
                <a:lnSpc>
                  <a:spcPts val="1680"/>
                </a:lnSpc>
                <a:buFont typeface="Arial"/>
                <a:buChar char="•"/>
              </a:pPr>
              <a:r>
                <a:rPr lang="en-US" sz="1200">
                  <a:solidFill>
                    <a:srgbClr val="000000"/>
                  </a:solidFill>
                  <a:latin typeface="Telegraf"/>
                </a:rPr>
                <a:t>222 single-family residences</a:t>
              </a:r>
            </a:p>
            <a:p>
              <a:pPr marL="259093" lvl="1" indent="-129546" defTabSz="609630">
                <a:lnSpc>
                  <a:spcPts val="1680"/>
                </a:lnSpc>
                <a:buFont typeface="Arial"/>
                <a:buChar char="•"/>
              </a:pPr>
              <a:r>
                <a:rPr lang="en-US" sz="1200">
                  <a:solidFill>
                    <a:srgbClr val="000000"/>
                  </a:solidFill>
                  <a:latin typeface="Telegraf"/>
                </a:rPr>
                <a:t>70 Acres of Commercial Retail</a:t>
              </a:r>
            </a:p>
            <a:p>
              <a:pPr marL="259093" lvl="1" indent="-129546" defTabSz="609630">
                <a:lnSpc>
                  <a:spcPts val="1679"/>
                </a:lnSpc>
                <a:buFont typeface="Arial"/>
                <a:buChar char="•"/>
              </a:pPr>
              <a:r>
                <a:rPr lang="en-US" sz="1199">
                  <a:solidFill>
                    <a:srgbClr val="000000"/>
                  </a:solidFill>
                  <a:latin typeface="Telegraf"/>
                </a:rPr>
                <a:t>22 Acres of Multi-family</a:t>
              </a:r>
            </a:p>
          </p:txBody>
        </p:sp>
      </p:grpSp>
      <p:sp>
        <p:nvSpPr>
          <p:cNvPr id="9" name="TextBox 9"/>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0" name="TextBox 10"/>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8</a:t>
            </a: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003307" y="0"/>
            <a:ext cx="8848531" cy="6858000"/>
          </a:xfrm>
          <a:custGeom>
            <a:avLst/>
            <a:gdLst/>
            <a:ahLst/>
            <a:cxnLst/>
            <a:rect l="l" t="t" r="r" b="b"/>
            <a:pathLst>
              <a:path w="13272796" h="10287000">
                <a:moveTo>
                  <a:pt x="0" y="0"/>
                </a:moveTo>
                <a:lnTo>
                  <a:pt x="13272796" y="0"/>
                </a:lnTo>
                <a:lnTo>
                  <a:pt x="13272796"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394199" y="2305042"/>
            <a:ext cx="6285493" cy="3810580"/>
          </a:xfrm>
          <a:custGeom>
            <a:avLst/>
            <a:gdLst/>
            <a:ahLst/>
            <a:cxnLst/>
            <a:rect l="l" t="t" r="r" b="b"/>
            <a:pathLst>
              <a:path w="9428239" h="5715870">
                <a:moveTo>
                  <a:pt x="0" y="0"/>
                </a:moveTo>
                <a:lnTo>
                  <a:pt x="9428239" y="0"/>
                </a:lnTo>
                <a:lnTo>
                  <a:pt x="9428239" y="5715870"/>
                </a:lnTo>
                <a:lnTo>
                  <a:pt x="0" y="57158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915401" y="3481555"/>
            <a:ext cx="2581582" cy="1625785"/>
            <a:chOff x="0" y="-123825"/>
            <a:chExt cx="5163163" cy="3251570"/>
          </a:xfrm>
        </p:grpSpPr>
        <p:sp>
          <p:nvSpPr>
            <p:cNvPr id="7" name="TextBox 7"/>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The Mills</a:t>
              </a:r>
            </a:p>
          </p:txBody>
        </p:sp>
        <p:sp>
          <p:nvSpPr>
            <p:cNvPr id="8" name="TextBox 8"/>
            <p:cNvSpPr txBox="1"/>
            <p:nvPr/>
          </p:nvSpPr>
          <p:spPr>
            <a:xfrm>
              <a:off x="0" y="986647"/>
              <a:ext cx="5163163" cy="2141098"/>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Greenfield Development</a:t>
              </a:r>
            </a:p>
            <a:p>
              <a:pPr marL="259093" lvl="1" indent="-129546" defTabSz="609630">
                <a:lnSpc>
                  <a:spcPts val="1680"/>
                </a:lnSpc>
                <a:buFont typeface="Arial"/>
                <a:buChar char="•"/>
              </a:pPr>
              <a:r>
                <a:rPr lang="en-US" sz="1200">
                  <a:solidFill>
                    <a:srgbClr val="000000"/>
                  </a:solidFill>
                  <a:latin typeface="Telegraf"/>
                </a:rPr>
                <a:t>$50M Investment</a:t>
              </a:r>
            </a:p>
            <a:p>
              <a:pPr marL="259093" lvl="1" indent="-129546" defTabSz="609630">
                <a:lnSpc>
                  <a:spcPts val="1680"/>
                </a:lnSpc>
                <a:buFont typeface="Arial"/>
                <a:buChar char="•"/>
              </a:pPr>
              <a:r>
                <a:rPr lang="en-US" sz="1200">
                  <a:solidFill>
                    <a:srgbClr val="000000"/>
                  </a:solidFill>
                  <a:latin typeface="Telegraf"/>
                </a:rPr>
                <a:t>216 Residences</a:t>
              </a:r>
            </a:p>
            <a:p>
              <a:pPr marL="259093" lvl="1" indent="-129546" defTabSz="609630">
                <a:lnSpc>
                  <a:spcPts val="1680"/>
                </a:lnSpc>
                <a:buFont typeface="Arial"/>
                <a:buChar char="•"/>
              </a:pPr>
              <a:r>
                <a:rPr lang="en-US" sz="1200">
                  <a:solidFill>
                    <a:srgbClr val="000000"/>
                  </a:solidFill>
                  <a:latin typeface="Telegraf"/>
                </a:rPr>
                <a:t>Crawford Hoying - JBM</a:t>
              </a:r>
            </a:p>
            <a:p>
              <a:pPr marL="259093" lvl="1" indent="-129546" defTabSz="609630">
                <a:lnSpc>
                  <a:spcPts val="1679"/>
                </a:lnSpc>
                <a:buFont typeface="Arial"/>
                <a:buChar char="•"/>
              </a:pPr>
              <a:r>
                <a:rPr lang="en-US" sz="1199">
                  <a:solidFill>
                    <a:srgbClr val="000000"/>
                  </a:solidFill>
                  <a:latin typeface="Telegraf"/>
                </a:rPr>
                <a:t>Ground Breaking 1/31/24</a:t>
              </a:r>
            </a:p>
          </p:txBody>
        </p:sp>
      </p:grpSp>
      <p:sp>
        <p:nvSpPr>
          <p:cNvPr id="9" name="TextBox 9"/>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0" name="TextBox 10"/>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7</a:t>
            </a: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85800" y="1393182"/>
            <a:ext cx="5089555" cy="497444"/>
          </a:xfrm>
          <a:prstGeom prst="rect">
            <a:avLst/>
          </a:prstGeom>
        </p:spPr>
        <p:txBody>
          <a:bodyPr lIns="0" tIns="0" rIns="0" bIns="0" rtlCol="0" anchor="t">
            <a:spAutoFit/>
          </a:bodyPr>
          <a:lstStyle/>
          <a:p>
            <a:pPr defTabSz="609630">
              <a:lnSpc>
                <a:spcPts val="4160"/>
              </a:lnSpc>
            </a:pPr>
            <a:r>
              <a:rPr lang="en-US" sz="3200">
                <a:solidFill>
                  <a:srgbClr val="000000"/>
                </a:solidFill>
                <a:latin typeface="RoxboroughCF Heavy"/>
              </a:rPr>
              <a:t>Major Projects</a:t>
            </a:r>
          </a:p>
        </p:txBody>
      </p:sp>
      <p:sp>
        <p:nvSpPr>
          <p:cNvPr id="3" name="Freeform 3"/>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4891295" y="795114"/>
            <a:ext cx="5417087" cy="5660877"/>
            <a:chOff x="0" y="0"/>
            <a:chExt cx="10834173" cy="11321753"/>
          </a:xfrm>
        </p:grpSpPr>
        <p:sp>
          <p:nvSpPr>
            <p:cNvPr id="5" name="Freeform 5"/>
            <p:cNvSpPr/>
            <p:nvPr/>
          </p:nvSpPr>
          <p:spPr>
            <a:xfrm>
              <a:off x="0" y="0"/>
              <a:ext cx="10828118" cy="5650043"/>
            </a:xfrm>
            <a:custGeom>
              <a:avLst/>
              <a:gdLst/>
              <a:ahLst/>
              <a:cxnLst/>
              <a:rect l="l" t="t" r="r" b="b"/>
              <a:pathLst>
                <a:path w="10828118" h="5650043">
                  <a:moveTo>
                    <a:pt x="0" y="0"/>
                  </a:moveTo>
                  <a:lnTo>
                    <a:pt x="10828118" y="0"/>
                  </a:lnTo>
                  <a:lnTo>
                    <a:pt x="10828118" y="5650043"/>
                  </a:lnTo>
                  <a:lnTo>
                    <a:pt x="0" y="5650043"/>
                  </a:lnTo>
                  <a:lnTo>
                    <a:pt x="0" y="0"/>
                  </a:lnTo>
                  <a:close/>
                </a:path>
              </a:pathLst>
            </a:custGeom>
            <a:blipFill>
              <a:blip r:embed="rId3"/>
              <a:stretch>
                <a:fillRect t="-18278" b="-17250"/>
              </a:stretch>
            </a:blipFill>
          </p:spPr>
          <p:txBody>
            <a:bodyPr/>
            <a:lstStyle/>
            <a:p>
              <a:pPr defTabSz="609630"/>
              <a:endParaRPr lang="en-US" sz="1200">
                <a:solidFill>
                  <a:prstClr val="black"/>
                </a:solidFill>
                <a:latin typeface="Calibri"/>
              </a:endParaRPr>
            </a:p>
          </p:txBody>
        </p:sp>
        <p:sp>
          <p:nvSpPr>
            <p:cNvPr id="6" name="Freeform 6"/>
            <p:cNvSpPr/>
            <p:nvPr/>
          </p:nvSpPr>
          <p:spPr>
            <a:xfrm>
              <a:off x="0" y="5650043"/>
              <a:ext cx="10834173" cy="5671711"/>
            </a:xfrm>
            <a:custGeom>
              <a:avLst/>
              <a:gdLst/>
              <a:ahLst/>
              <a:cxnLst/>
              <a:rect l="l" t="t" r="r" b="b"/>
              <a:pathLst>
                <a:path w="10834173" h="5671711">
                  <a:moveTo>
                    <a:pt x="0" y="0"/>
                  </a:moveTo>
                  <a:lnTo>
                    <a:pt x="10834173" y="0"/>
                  </a:lnTo>
                  <a:lnTo>
                    <a:pt x="10834173" y="5671710"/>
                  </a:lnTo>
                  <a:lnTo>
                    <a:pt x="0" y="5671710"/>
                  </a:lnTo>
                  <a:lnTo>
                    <a:pt x="0" y="0"/>
                  </a:lnTo>
                  <a:close/>
                </a:path>
              </a:pathLst>
            </a:custGeom>
            <a:blipFill>
              <a:blip r:embed="rId4"/>
              <a:stretch>
                <a:fillRect l="-5530" r="-2610" b="-16197"/>
              </a:stretch>
            </a:blipFill>
          </p:spPr>
          <p:txBody>
            <a:bodyPr/>
            <a:lstStyle/>
            <a:p>
              <a:pPr defTabSz="609630"/>
              <a:endParaRPr lang="en-US" sz="1200">
                <a:solidFill>
                  <a:prstClr val="black"/>
                </a:solidFill>
                <a:latin typeface="Calibri"/>
              </a:endParaRPr>
            </a:p>
          </p:txBody>
        </p:sp>
      </p:grpSp>
      <p:grpSp>
        <p:nvGrpSpPr>
          <p:cNvPr id="7" name="Group 7"/>
          <p:cNvGrpSpPr/>
          <p:nvPr/>
        </p:nvGrpSpPr>
        <p:grpSpPr>
          <a:xfrm>
            <a:off x="1148575" y="3159279"/>
            <a:ext cx="2581582" cy="1625785"/>
            <a:chOff x="0" y="-123825"/>
            <a:chExt cx="5163163" cy="3251570"/>
          </a:xfrm>
        </p:grpSpPr>
        <p:sp>
          <p:nvSpPr>
            <p:cNvPr id="8" name="TextBox 8"/>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Vision Development</a:t>
              </a:r>
            </a:p>
          </p:txBody>
        </p:sp>
        <p:sp>
          <p:nvSpPr>
            <p:cNvPr id="9" name="TextBox 9"/>
            <p:cNvSpPr txBox="1"/>
            <p:nvPr/>
          </p:nvSpPr>
          <p:spPr>
            <a:xfrm>
              <a:off x="0" y="986647"/>
              <a:ext cx="5163163" cy="2141098"/>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Greenfield Development</a:t>
              </a:r>
            </a:p>
            <a:p>
              <a:pPr marL="259093" lvl="1" indent="-129546" defTabSz="609630">
                <a:lnSpc>
                  <a:spcPts val="1680"/>
                </a:lnSpc>
                <a:buFont typeface="Arial"/>
                <a:buChar char="•"/>
              </a:pPr>
              <a:r>
                <a:rPr lang="en-US" sz="1200">
                  <a:solidFill>
                    <a:srgbClr val="000000"/>
                  </a:solidFill>
                  <a:latin typeface="Telegraf"/>
                </a:rPr>
                <a:t>$75M Investment</a:t>
              </a:r>
            </a:p>
            <a:p>
              <a:pPr marL="259093" lvl="1" indent="-129546" defTabSz="609630">
                <a:lnSpc>
                  <a:spcPts val="1680"/>
                </a:lnSpc>
                <a:buFont typeface="Arial"/>
                <a:buChar char="•"/>
              </a:pPr>
              <a:r>
                <a:rPr lang="en-US" sz="1200">
                  <a:solidFill>
                    <a:srgbClr val="000000"/>
                  </a:solidFill>
                  <a:latin typeface="Telegraf"/>
                </a:rPr>
                <a:t>330 Residences in 2 Phases</a:t>
              </a:r>
            </a:p>
            <a:p>
              <a:pPr marL="259093" lvl="1" indent="-129546" defTabSz="609630">
                <a:lnSpc>
                  <a:spcPts val="1680"/>
                </a:lnSpc>
                <a:buFont typeface="Arial"/>
                <a:buChar char="•"/>
              </a:pPr>
              <a:r>
                <a:rPr lang="en-US" sz="1200">
                  <a:solidFill>
                    <a:srgbClr val="000000"/>
                  </a:solidFill>
                  <a:latin typeface="Telegraf"/>
                </a:rPr>
                <a:t>Vision Development</a:t>
              </a:r>
            </a:p>
            <a:p>
              <a:pPr marL="259093" lvl="1" indent="-129546" defTabSz="609630">
                <a:lnSpc>
                  <a:spcPts val="1679"/>
                </a:lnSpc>
                <a:buFont typeface="Arial"/>
                <a:buChar char="•"/>
              </a:pPr>
              <a:r>
                <a:rPr lang="en-US" sz="1199">
                  <a:solidFill>
                    <a:srgbClr val="000000"/>
                  </a:solidFill>
                  <a:latin typeface="Telegraf"/>
                </a:rPr>
                <a:t>Ground Breaking Mid-2024</a:t>
              </a:r>
            </a:p>
          </p:txBody>
        </p:sp>
      </p:grpSp>
      <p:sp>
        <p:nvSpPr>
          <p:cNvPr id="10" name="TextBox 10"/>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1" name="TextBox 11"/>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7</a:t>
            </a: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559219" y="2553303"/>
            <a:ext cx="5599659" cy="3524258"/>
          </a:xfrm>
          <a:custGeom>
            <a:avLst/>
            <a:gdLst/>
            <a:ahLst/>
            <a:cxnLst/>
            <a:rect l="l" t="t" r="r" b="b"/>
            <a:pathLst>
              <a:path w="8399488" h="5286387">
                <a:moveTo>
                  <a:pt x="0" y="0"/>
                </a:moveTo>
                <a:lnTo>
                  <a:pt x="8399488" y="0"/>
                </a:lnTo>
                <a:lnTo>
                  <a:pt x="8399488" y="5286388"/>
                </a:lnTo>
                <a:lnTo>
                  <a:pt x="0" y="5286388"/>
                </a:lnTo>
                <a:lnTo>
                  <a:pt x="0" y="0"/>
                </a:lnTo>
                <a:close/>
              </a:path>
            </a:pathLst>
          </a:custGeom>
          <a:blipFill>
            <a:blip r:embed="rId3"/>
            <a:stretch>
              <a:fillRect t="-23973"/>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915401" y="3481554"/>
            <a:ext cx="2581582" cy="1625784"/>
            <a:chOff x="0" y="-123825"/>
            <a:chExt cx="5163163" cy="3251570"/>
          </a:xfrm>
        </p:grpSpPr>
        <p:sp>
          <p:nvSpPr>
            <p:cNvPr id="7" name="TextBox 7"/>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Riverway Trail</a:t>
              </a:r>
            </a:p>
          </p:txBody>
        </p:sp>
        <p:sp>
          <p:nvSpPr>
            <p:cNvPr id="8" name="TextBox 8"/>
            <p:cNvSpPr txBox="1"/>
            <p:nvPr/>
          </p:nvSpPr>
          <p:spPr>
            <a:xfrm>
              <a:off x="0" y="986646"/>
              <a:ext cx="5163163" cy="2141099"/>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Continued Trail Expansion</a:t>
              </a:r>
            </a:p>
            <a:p>
              <a:pPr marL="259093" lvl="1" indent="-129546" defTabSz="609630">
                <a:lnSpc>
                  <a:spcPts val="1680"/>
                </a:lnSpc>
                <a:buFont typeface="Arial"/>
                <a:buChar char="•"/>
              </a:pPr>
              <a:r>
                <a:rPr lang="en-US" sz="1200">
                  <a:solidFill>
                    <a:srgbClr val="000000"/>
                  </a:solidFill>
                  <a:latin typeface="Telegraf"/>
                </a:rPr>
                <a:t>Expansion South to Lockington/Piqua</a:t>
              </a:r>
            </a:p>
            <a:p>
              <a:pPr marL="259093" lvl="1" indent="-129546" defTabSz="609630">
                <a:lnSpc>
                  <a:spcPts val="1679"/>
                </a:lnSpc>
                <a:buFont typeface="Arial"/>
                <a:buChar char="•"/>
              </a:pPr>
              <a:r>
                <a:rPr lang="en-US" sz="1199">
                  <a:solidFill>
                    <a:srgbClr val="000000"/>
                  </a:solidFill>
                  <a:latin typeface="Telegraf"/>
                </a:rPr>
                <a:t>Expansion into Downtown and Tawawa Park</a:t>
              </a:r>
            </a:p>
          </p:txBody>
        </p:sp>
      </p:grpSp>
      <p:sp>
        <p:nvSpPr>
          <p:cNvPr id="9" name="TextBox 9"/>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639" y="-86758"/>
            <a:ext cx="12505278" cy="7031515"/>
          </a:xfrm>
          <a:custGeom>
            <a:avLst/>
            <a:gdLst/>
            <a:ahLst/>
            <a:cxnLst/>
            <a:rect l="l" t="t" r="r" b="b"/>
            <a:pathLst>
              <a:path w="18757917" h="10547272">
                <a:moveTo>
                  <a:pt x="0" y="0"/>
                </a:moveTo>
                <a:lnTo>
                  <a:pt x="18757918" y="0"/>
                </a:lnTo>
                <a:lnTo>
                  <a:pt x="18757918" y="10547272"/>
                </a:lnTo>
                <a:lnTo>
                  <a:pt x="0" y="1054727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838" y="0"/>
            <a:ext cx="10598326" cy="6858000"/>
          </a:xfrm>
          <a:custGeom>
            <a:avLst/>
            <a:gdLst/>
            <a:ahLst/>
            <a:cxnLst/>
            <a:rect l="l" t="t" r="r" b="b"/>
            <a:pathLst>
              <a:path w="15897489" h="10287000">
                <a:moveTo>
                  <a:pt x="0" y="0"/>
                </a:moveTo>
                <a:lnTo>
                  <a:pt x="15897488" y="0"/>
                </a:lnTo>
                <a:lnTo>
                  <a:pt x="15897488"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
        <p:nvSpPr>
          <p:cNvPr id="7" name="TextBox 6">
            <a:extLst>
              <a:ext uri="{FF2B5EF4-FFF2-40B4-BE49-F238E27FC236}">
                <a16:creationId xmlns:a16="http://schemas.microsoft.com/office/drawing/2014/main" id="{0A158E0C-5205-453F-A50D-D454314B9D25}"/>
              </a:ext>
            </a:extLst>
          </p:cNvPr>
          <p:cNvSpPr txBox="1"/>
          <p:nvPr/>
        </p:nvSpPr>
        <p:spPr>
          <a:xfrm>
            <a:off x="9623394" y="1523631"/>
            <a:ext cx="2568606" cy="646331"/>
          </a:xfrm>
          <a:prstGeom prst="rect">
            <a:avLst/>
          </a:prstGeom>
          <a:noFill/>
        </p:spPr>
        <p:txBody>
          <a:bodyPr wrap="square" rtlCol="0">
            <a:spAutoFit/>
          </a:bodyPr>
          <a:lstStyle/>
          <a:p>
            <a:pPr algn="ctr"/>
            <a:endParaRPr lang="en-US" sz="3600">
              <a:solidFill>
                <a:schemeClr val="bg1"/>
              </a:solidFill>
            </a:endParaRPr>
          </a:p>
        </p:txBody>
      </p:sp>
      <p:pic>
        <p:nvPicPr>
          <p:cNvPr id="5" name="Picture 4" descr="A person standing behind a bar with several copper mugs&#10;&#10;Description automatically generated">
            <a:extLst>
              <a:ext uri="{FF2B5EF4-FFF2-40B4-BE49-F238E27FC236}">
                <a16:creationId xmlns:a16="http://schemas.microsoft.com/office/drawing/2014/main" id="{70514EE5-86C7-7E8D-6E7C-1B7661C1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6" y="194090"/>
            <a:ext cx="5254590" cy="4396960"/>
          </a:xfrm>
          <a:prstGeom prst="rect">
            <a:avLst/>
          </a:prstGeom>
        </p:spPr>
      </p:pic>
      <p:pic>
        <p:nvPicPr>
          <p:cNvPr id="8" name="Picture 7" descr="A person sitting at a table&#10;&#10;Description automatically generated">
            <a:extLst>
              <a:ext uri="{FF2B5EF4-FFF2-40B4-BE49-F238E27FC236}">
                <a16:creationId xmlns:a16="http://schemas.microsoft.com/office/drawing/2014/main" id="{457930B7-59B2-43C7-4088-AC6928F3B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546" y="1216591"/>
            <a:ext cx="4161938" cy="5283419"/>
          </a:xfrm>
          <a:prstGeom prst="rect">
            <a:avLst/>
          </a:prstGeom>
        </p:spPr>
      </p:pic>
      <p:sp>
        <p:nvSpPr>
          <p:cNvPr id="2" name="TextBox 1">
            <a:extLst>
              <a:ext uri="{FF2B5EF4-FFF2-40B4-BE49-F238E27FC236}">
                <a16:creationId xmlns:a16="http://schemas.microsoft.com/office/drawing/2014/main" id="{B74778E2-81A8-0BA2-091B-57E1034E2E21}"/>
              </a:ext>
            </a:extLst>
          </p:cNvPr>
          <p:cNvSpPr txBox="1"/>
          <p:nvPr/>
        </p:nvSpPr>
        <p:spPr>
          <a:xfrm>
            <a:off x="1882912" y="4688183"/>
            <a:ext cx="1606858" cy="646331"/>
          </a:xfrm>
          <a:prstGeom prst="rect">
            <a:avLst/>
          </a:prstGeom>
          <a:noFill/>
        </p:spPr>
        <p:txBody>
          <a:bodyPr wrap="square" rtlCol="0">
            <a:spAutoFit/>
          </a:bodyPr>
          <a:lstStyle/>
          <a:p>
            <a:r>
              <a:rPr lang="en-US"/>
              <a:t>Dawn Eilert</a:t>
            </a:r>
          </a:p>
          <a:p>
            <a:r>
              <a:rPr lang="en-US"/>
              <a:t>Vice President</a:t>
            </a:r>
          </a:p>
        </p:txBody>
      </p:sp>
      <p:sp>
        <p:nvSpPr>
          <p:cNvPr id="3" name="TextBox 2">
            <a:extLst>
              <a:ext uri="{FF2B5EF4-FFF2-40B4-BE49-F238E27FC236}">
                <a16:creationId xmlns:a16="http://schemas.microsoft.com/office/drawing/2014/main" id="{0364C9B5-EA4E-5D54-C71A-39FE1BCB2AB7}"/>
              </a:ext>
            </a:extLst>
          </p:cNvPr>
          <p:cNvSpPr txBox="1"/>
          <p:nvPr/>
        </p:nvSpPr>
        <p:spPr>
          <a:xfrm>
            <a:off x="5906045" y="423018"/>
            <a:ext cx="3124940" cy="646331"/>
          </a:xfrm>
          <a:prstGeom prst="rect">
            <a:avLst/>
          </a:prstGeom>
          <a:noFill/>
        </p:spPr>
        <p:txBody>
          <a:bodyPr wrap="square" rtlCol="0">
            <a:spAutoFit/>
          </a:bodyPr>
          <a:lstStyle/>
          <a:p>
            <a:r>
              <a:rPr lang="en-US"/>
              <a:t>Kim Swartz</a:t>
            </a:r>
          </a:p>
          <a:p>
            <a:r>
              <a:rPr lang="en-US"/>
              <a:t>Accounting &amp; Admin. Assistant</a:t>
            </a:r>
          </a:p>
        </p:txBody>
      </p:sp>
    </p:spTree>
    <p:extLst>
      <p:ext uri="{BB962C8B-B14F-4D97-AF65-F5344CB8AC3E}">
        <p14:creationId xmlns:p14="http://schemas.microsoft.com/office/powerpoint/2010/main" val="318910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915401" y="2594543"/>
            <a:ext cx="3232229" cy="1616114"/>
          </a:xfrm>
          <a:custGeom>
            <a:avLst/>
            <a:gdLst/>
            <a:ahLst/>
            <a:cxnLst/>
            <a:rect l="l" t="t" r="r" b="b"/>
            <a:pathLst>
              <a:path w="4848343" h="2424171">
                <a:moveTo>
                  <a:pt x="0" y="0"/>
                </a:moveTo>
                <a:lnTo>
                  <a:pt x="4848343" y="0"/>
                </a:lnTo>
                <a:lnTo>
                  <a:pt x="4848343" y="2424171"/>
                </a:lnTo>
                <a:lnTo>
                  <a:pt x="0" y="2424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401" y="2594543"/>
            <a:ext cx="3232229" cy="1616114"/>
          </a:xfrm>
          <a:custGeom>
            <a:avLst/>
            <a:gdLst/>
            <a:ahLst/>
            <a:cxnLst/>
            <a:rect l="l" t="t" r="r" b="b"/>
            <a:pathLst>
              <a:path w="4848343" h="2424171">
                <a:moveTo>
                  <a:pt x="0" y="0"/>
                </a:moveTo>
                <a:lnTo>
                  <a:pt x="4848343" y="0"/>
                </a:lnTo>
                <a:lnTo>
                  <a:pt x="4848343" y="2424171"/>
                </a:lnTo>
                <a:lnTo>
                  <a:pt x="0" y="2424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0" y="1668137"/>
            <a:ext cx="5837391" cy="3399559"/>
            <a:chOff x="0" y="0"/>
            <a:chExt cx="11674782" cy="6799119"/>
          </a:xfrm>
        </p:grpSpPr>
        <p:pic>
          <p:nvPicPr>
            <p:cNvPr id="5" name="Picture 5"/>
            <p:cNvPicPr>
              <a:picLocks noChangeAspect="1"/>
            </p:cNvPicPr>
            <p:nvPr/>
          </p:nvPicPr>
          <p:blipFill>
            <a:blip r:embed="rId4"/>
            <a:srcRect l="9135" r="7849" b="3307"/>
            <a:stretch>
              <a:fillRect/>
            </a:stretch>
          </p:blipFill>
          <p:spPr>
            <a:xfrm>
              <a:off x="0" y="0"/>
              <a:ext cx="11674782" cy="6799119"/>
            </a:xfrm>
            <a:prstGeom prst="rect">
              <a:avLst/>
            </a:prstGeom>
          </p:spPr>
        </p:pic>
      </p:grpSp>
      <p:sp>
        <p:nvSpPr>
          <p:cNvPr id="6" name="TextBox 6"/>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Bold Bold"/>
              </a:rPr>
              <a:t>Major Projects</a:t>
            </a:r>
          </a:p>
        </p:txBody>
      </p:sp>
      <p:sp>
        <p:nvSpPr>
          <p:cNvPr id="7" name="AutoShape 7"/>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9" name="Group 9"/>
          <p:cNvGrpSpPr/>
          <p:nvPr/>
        </p:nvGrpSpPr>
        <p:grpSpPr>
          <a:xfrm>
            <a:off x="997114" y="4442236"/>
            <a:ext cx="2581582" cy="1407777"/>
            <a:chOff x="0" y="-123825"/>
            <a:chExt cx="5163163" cy="2815554"/>
          </a:xfrm>
        </p:grpSpPr>
        <p:sp>
          <p:nvSpPr>
            <p:cNvPr id="10" name="TextBox 10"/>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SEMCORP</a:t>
              </a:r>
            </a:p>
          </p:txBody>
        </p:sp>
        <p:sp>
          <p:nvSpPr>
            <p:cNvPr id="11" name="TextBox 11"/>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Economic Development</a:t>
              </a:r>
            </a:p>
            <a:p>
              <a:pPr marL="259093" lvl="1" indent="-129546" defTabSz="609630">
                <a:lnSpc>
                  <a:spcPts val="1680"/>
                </a:lnSpc>
                <a:buFont typeface="Arial"/>
                <a:buChar char="•"/>
              </a:pPr>
              <a:r>
                <a:rPr lang="en-US" sz="1200">
                  <a:solidFill>
                    <a:srgbClr val="000000"/>
                  </a:solidFill>
                  <a:latin typeface="Telegraf"/>
                </a:rPr>
                <a:t>1200 Jobs - Phase 1</a:t>
              </a:r>
            </a:p>
            <a:p>
              <a:pPr marL="259093" lvl="1" indent="-129546" defTabSz="609630">
                <a:lnSpc>
                  <a:spcPts val="1680"/>
                </a:lnSpc>
                <a:buFont typeface="Arial"/>
                <a:buChar char="•"/>
              </a:pPr>
              <a:r>
                <a:rPr lang="en-US" sz="1200">
                  <a:solidFill>
                    <a:srgbClr val="000000"/>
                  </a:solidFill>
                  <a:latin typeface="Telegraf"/>
                </a:rPr>
                <a:t>1 Billion Initial Investment</a:t>
              </a:r>
            </a:p>
            <a:p>
              <a:pPr marL="259093" lvl="1" indent="-129546" defTabSz="609630">
                <a:lnSpc>
                  <a:spcPts val="1679"/>
                </a:lnSpc>
                <a:buFont typeface="Arial"/>
                <a:buChar char="•"/>
              </a:pPr>
              <a:r>
                <a:rPr lang="en-US" sz="1199">
                  <a:solidFill>
                    <a:srgbClr val="000000"/>
                  </a:solidFill>
                  <a:latin typeface="Telegraf"/>
                </a:rPr>
                <a:t>$74 Million Payroll</a:t>
              </a:r>
            </a:p>
          </p:txBody>
        </p:sp>
      </p:grpSp>
      <p:sp>
        <p:nvSpPr>
          <p:cNvPr id="12" name="TextBox 12"/>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3" name="TextBox 13"/>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13</a:t>
            </a:r>
          </a:p>
        </p:txBody>
      </p:sp>
      <p:sp>
        <p:nvSpPr>
          <p:cNvPr id="14" name="Freeform 14"/>
          <p:cNvSpPr/>
          <p:nvPr/>
        </p:nvSpPr>
        <p:spPr>
          <a:xfrm>
            <a:off x="5631832" y="2642310"/>
            <a:ext cx="5682166" cy="3196219"/>
          </a:xfrm>
          <a:custGeom>
            <a:avLst/>
            <a:gdLst/>
            <a:ahLst/>
            <a:cxnLst/>
            <a:rect l="l" t="t" r="r" b="b"/>
            <a:pathLst>
              <a:path w="8523249" h="4794328">
                <a:moveTo>
                  <a:pt x="0" y="0"/>
                </a:moveTo>
                <a:lnTo>
                  <a:pt x="8523250" y="0"/>
                </a:lnTo>
                <a:lnTo>
                  <a:pt x="8523250" y="4794328"/>
                </a:lnTo>
                <a:lnTo>
                  <a:pt x="0" y="4794328"/>
                </a:lnTo>
                <a:lnTo>
                  <a:pt x="0" y="0"/>
                </a:lnTo>
                <a:close/>
              </a:path>
            </a:pathLst>
          </a:custGeom>
          <a:blipFill>
            <a:blip r:embed="rId6"/>
            <a:stretch>
              <a:fillRect t="-16666" b="-16666"/>
            </a:stretch>
          </a:blipFill>
        </p:spPr>
        <p:txBody>
          <a:bodyPr/>
          <a:lstStyle/>
          <a:p>
            <a:pPr defTabSz="609630"/>
            <a:endParaRPr lang="en-US" sz="1200">
              <a:solidFill>
                <a:prstClr val="black"/>
              </a:solidFill>
              <a:latin typeface="Calibri"/>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920151" y="0"/>
            <a:ext cx="10351698" cy="6858000"/>
          </a:xfrm>
          <a:custGeom>
            <a:avLst/>
            <a:gdLst/>
            <a:ahLst/>
            <a:cxnLst/>
            <a:rect l="l" t="t" r="r" b="b"/>
            <a:pathLst>
              <a:path w="15527547" h="10287000">
                <a:moveTo>
                  <a:pt x="0" y="0"/>
                </a:moveTo>
                <a:lnTo>
                  <a:pt x="15527548" y="0"/>
                </a:lnTo>
                <a:lnTo>
                  <a:pt x="15527548"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952500" y="0"/>
            <a:ext cx="10287000" cy="6858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222932" y="0"/>
            <a:ext cx="11746138" cy="8388700"/>
          </a:xfrm>
          <a:custGeom>
            <a:avLst/>
            <a:gdLst/>
            <a:ahLst/>
            <a:cxnLst/>
            <a:rect l="l" t="t" r="r" b="b"/>
            <a:pathLst>
              <a:path w="17619207" h="12583050">
                <a:moveTo>
                  <a:pt x="0" y="0"/>
                </a:moveTo>
                <a:lnTo>
                  <a:pt x="17619206" y="0"/>
                </a:lnTo>
                <a:lnTo>
                  <a:pt x="17619206" y="12583050"/>
                </a:lnTo>
                <a:lnTo>
                  <a:pt x="0" y="1258305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7129612" y="4238316"/>
            <a:ext cx="3274613" cy="1769996"/>
            <a:chOff x="0" y="-161925"/>
            <a:chExt cx="6549225" cy="3539994"/>
          </a:xfrm>
        </p:grpSpPr>
        <p:sp>
          <p:nvSpPr>
            <p:cNvPr id="4" name="TextBox 4"/>
            <p:cNvSpPr txBox="1"/>
            <p:nvPr/>
          </p:nvSpPr>
          <p:spPr>
            <a:xfrm>
              <a:off x="0" y="-161925"/>
              <a:ext cx="6549225" cy="704938"/>
            </a:xfrm>
            <a:prstGeom prst="rect">
              <a:avLst/>
            </a:prstGeom>
          </p:spPr>
          <p:txBody>
            <a:bodyPr lIns="0" tIns="0" rIns="0" bIns="0" rtlCol="0" anchor="t">
              <a:spAutoFit/>
            </a:bodyPr>
            <a:lstStyle/>
            <a:p>
              <a:pPr algn="r" defTabSz="609630">
                <a:lnSpc>
                  <a:spcPts val="3088"/>
                </a:lnSpc>
              </a:pPr>
              <a:r>
                <a:rPr lang="en-US" sz="1860">
                  <a:solidFill>
                    <a:srgbClr val="004AAD"/>
                  </a:solidFill>
                  <a:latin typeface="Telegraf Bold"/>
                </a:rPr>
                <a:t>SEMCORP</a:t>
              </a:r>
            </a:p>
          </p:txBody>
        </p:sp>
        <p:sp>
          <p:nvSpPr>
            <p:cNvPr id="5" name="TextBox 5"/>
            <p:cNvSpPr txBox="1"/>
            <p:nvPr/>
          </p:nvSpPr>
          <p:spPr>
            <a:xfrm>
              <a:off x="0" y="1269412"/>
              <a:ext cx="6549225" cy="2108657"/>
            </a:xfrm>
            <a:prstGeom prst="rect">
              <a:avLst/>
            </a:prstGeom>
          </p:spPr>
          <p:txBody>
            <a:bodyPr lIns="0" tIns="0" rIns="0" bIns="0" rtlCol="0" anchor="t">
              <a:spAutoFit/>
            </a:bodyPr>
            <a:lstStyle/>
            <a:p>
              <a:pPr algn="r" defTabSz="609630">
                <a:lnSpc>
                  <a:spcPts val="2131"/>
                </a:lnSpc>
              </a:pPr>
              <a:r>
                <a:rPr lang="en-US" sz="1522">
                  <a:solidFill>
                    <a:srgbClr val="003865"/>
                  </a:solidFill>
                  <a:latin typeface="Telegraf Bold"/>
                </a:rPr>
                <a:t>Burlington Development</a:t>
              </a:r>
            </a:p>
            <a:p>
              <a:pPr marL="328646" lvl="1" indent="-164324" algn="r" defTabSz="609630">
                <a:lnSpc>
                  <a:spcPts val="2131"/>
                </a:lnSpc>
                <a:buFont typeface="Arial"/>
                <a:buChar char="•"/>
              </a:pPr>
              <a:r>
                <a:rPr lang="en-US" sz="1522">
                  <a:solidFill>
                    <a:srgbClr val="003865"/>
                  </a:solidFill>
                  <a:latin typeface="Telegraf Bold"/>
                </a:rPr>
                <a:t>300 Jobs - Phase 5</a:t>
              </a:r>
            </a:p>
            <a:p>
              <a:pPr marL="328646" lvl="1" indent="-164324" algn="r" defTabSz="609630">
                <a:lnSpc>
                  <a:spcPts val="2131"/>
                </a:lnSpc>
                <a:buFont typeface="Arial"/>
                <a:buChar char="•"/>
              </a:pPr>
              <a:r>
                <a:rPr lang="en-US" sz="1522">
                  <a:solidFill>
                    <a:srgbClr val="003865"/>
                  </a:solidFill>
                  <a:latin typeface="Telegraf Bold"/>
                </a:rPr>
                <a:t>100 Million Investment</a:t>
              </a:r>
            </a:p>
            <a:p>
              <a:pPr marL="328646" lvl="1" indent="-164324" algn="r" defTabSz="609630">
                <a:lnSpc>
                  <a:spcPts val="2131"/>
                </a:lnSpc>
                <a:buFont typeface="Arial"/>
                <a:buChar char="•"/>
              </a:pPr>
              <a:r>
                <a:rPr lang="en-US" sz="1522">
                  <a:solidFill>
                    <a:srgbClr val="003865"/>
                  </a:solidFill>
                  <a:latin typeface="Telegraf Bold"/>
                </a:rPr>
                <a:t>$18 Million Payroll</a:t>
              </a:r>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4323419" y="2594543"/>
            <a:ext cx="3232229" cy="1616114"/>
          </a:xfrm>
          <a:custGeom>
            <a:avLst/>
            <a:gdLst/>
            <a:ahLst/>
            <a:cxnLst/>
            <a:rect l="l" t="t" r="r" b="b"/>
            <a:pathLst>
              <a:path w="4848343" h="2424171">
                <a:moveTo>
                  <a:pt x="0" y="0"/>
                </a:moveTo>
                <a:lnTo>
                  <a:pt x="4848343" y="0"/>
                </a:lnTo>
                <a:lnTo>
                  <a:pt x="4848343" y="2424171"/>
                </a:lnTo>
                <a:lnTo>
                  <a:pt x="0" y="2424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323419" y="2594543"/>
            <a:ext cx="3232229" cy="1616114"/>
          </a:xfrm>
          <a:custGeom>
            <a:avLst/>
            <a:gdLst/>
            <a:ahLst/>
            <a:cxnLst/>
            <a:rect l="l" t="t" r="r" b="b"/>
            <a:pathLst>
              <a:path w="4848343" h="2424171">
                <a:moveTo>
                  <a:pt x="0" y="0"/>
                </a:moveTo>
                <a:lnTo>
                  <a:pt x="4848343" y="0"/>
                </a:lnTo>
                <a:lnTo>
                  <a:pt x="4848343" y="2424171"/>
                </a:lnTo>
                <a:lnTo>
                  <a:pt x="0" y="24241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612545" y="2247135"/>
            <a:ext cx="5498424" cy="3472787"/>
            <a:chOff x="0" y="0"/>
            <a:chExt cx="10996847" cy="6945575"/>
          </a:xfrm>
        </p:grpSpPr>
        <p:pic>
          <p:nvPicPr>
            <p:cNvPr id="5" name="Picture 5"/>
            <p:cNvPicPr>
              <a:picLocks noChangeAspect="1"/>
            </p:cNvPicPr>
            <p:nvPr/>
          </p:nvPicPr>
          <p:blipFill>
            <a:blip r:embed="rId4"/>
            <a:srcRect t="1969" b="1969"/>
            <a:stretch>
              <a:fillRect/>
            </a:stretch>
          </p:blipFill>
          <p:spPr>
            <a:xfrm>
              <a:off x="0" y="0"/>
              <a:ext cx="10996847" cy="6945575"/>
            </a:xfrm>
            <a:prstGeom prst="rect">
              <a:avLst/>
            </a:prstGeom>
          </p:spPr>
        </p:pic>
      </p:grpSp>
      <p:sp>
        <p:nvSpPr>
          <p:cNvPr id="6" name="TextBox 6"/>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7" name="AutoShape 7"/>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9" name="Group 9"/>
          <p:cNvGrpSpPr/>
          <p:nvPr/>
        </p:nvGrpSpPr>
        <p:grpSpPr>
          <a:xfrm>
            <a:off x="7555648" y="3389973"/>
            <a:ext cx="2581582" cy="1407777"/>
            <a:chOff x="0" y="-123825"/>
            <a:chExt cx="5163163" cy="2815554"/>
          </a:xfrm>
        </p:grpSpPr>
        <p:sp>
          <p:nvSpPr>
            <p:cNvPr id="10" name="TextBox 10"/>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I-75 Enhancement Plan</a:t>
              </a:r>
            </a:p>
          </p:txBody>
        </p:sp>
        <p:sp>
          <p:nvSpPr>
            <p:cNvPr id="11" name="TextBox 11"/>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Beautification</a:t>
              </a:r>
            </a:p>
            <a:p>
              <a:pPr marL="259093" lvl="1" indent="-129546" defTabSz="609630">
                <a:lnSpc>
                  <a:spcPts val="1680"/>
                </a:lnSpc>
                <a:buFont typeface="Arial"/>
                <a:buChar char="•"/>
              </a:pPr>
              <a:r>
                <a:rPr lang="en-US" sz="1200">
                  <a:solidFill>
                    <a:srgbClr val="000000"/>
                  </a:solidFill>
                  <a:latin typeface="Telegraf"/>
                </a:rPr>
                <a:t>Interchange Facelifts</a:t>
              </a:r>
            </a:p>
            <a:p>
              <a:pPr marL="259093" lvl="1" indent="-129546" defTabSz="609630">
                <a:lnSpc>
                  <a:spcPts val="1680"/>
                </a:lnSpc>
                <a:buFont typeface="Arial"/>
                <a:buChar char="•"/>
              </a:pPr>
              <a:r>
                <a:rPr lang="en-US" sz="1200">
                  <a:solidFill>
                    <a:srgbClr val="000000"/>
                  </a:solidFill>
                  <a:latin typeface="Telegraf"/>
                </a:rPr>
                <a:t>Rt. 47 Improvements</a:t>
              </a:r>
            </a:p>
            <a:p>
              <a:pPr marL="259093" lvl="1" indent="-129546" defTabSz="609630">
                <a:lnSpc>
                  <a:spcPts val="1679"/>
                </a:lnSpc>
                <a:buFont typeface="Arial"/>
                <a:buChar char="•"/>
              </a:pPr>
              <a:r>
                <a:rPr lang="en-US" sz="1199">
                  <a:solidFill>
                    <a:srgbClr val="000000"/>
                  </a:solidFill>
                  <a:latin typeface="Telegraf"/>
                </a:rPr>
                <a:t>Landscaping Plan</a:t>
              </a:r>
            </a:p>
          </p:txBody>
        </p:sp>
      </p:grpSp>
      <p:sp>
        <p:nvSpPr>
          <p:cNvPr id="12" name="TextBox 12"/>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3" name="TextBox 13"/>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17</a:t>
            </a: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grpSp>
        <p:nvGrpSpPr>
          <p:cNvPr id="2" name="Group 2"/>
          <p:cNvGrpSpPr/>
          <p:nvPr/>
        </p:nvGrpSpPr>
        <p:grpSpPr>
          <a:xfrm>
            <a:off x="0" y="1136741"/>
            <a:ext cx="12192000" cy="4444204"/>
            <a:chOff x="0" y="0"/>
            <a:chExt cx="24384000" cy="8888408"/>
          </a:xfrm>
        </p:grpSpPr>
        <p:sp>
          <p:nvSpPr>
            <p:cNvPr id="3" name="Freeform 3"/>
            <p:cNvSpPr/>
            <p:nvPr/>
          </p:nvSpPr>
          <p:spPr>
            <a:xfrm>
              <a:off x="9758139" y="518021"/>
              <a:ext cx="14625861" cy="8227047"/>
            </a:xfrm>
            <a:custGeom>
              <a:avLst/>
              <a:gdLst/>
              <a:ahLst/>
              <a:cxnLst/>
              <a:rect l="l" t="t" r="r" b="b"/>
              <a:pathLst>
                <a:path w="14625861" h="8227047">
                  <a:moveTo>
                    <a:pt x="0" y="0"/>
                  </a:moveTo>
                  <a:lnTo>
                    <a:pt x="14625861" y="0"/>
                  </a:lnTo>
                  <a:lnTo>
                    <a:pt x="14625861" y="8227047"/>
                  </a:lnTo>
                  <a:lnTo>
                    <a:pt x="0" y="822704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15801615" cy="8888408"/>
            </a:xfrm>
            <a:custGeom>
              <a:avLst/>
              <a:gdLst/>
              <a:ahLst/>
              <a:cxnLst/>
              <a:rect l="l" t="t" r="r" b="b"/>
              <a:pathLst>
                <a:path w="15801615" h="8888408">
                  <a:moveTo>
                    <a:pt x="0" y="0"/>
                  </a:moveTo>
                  <a:lnTo>
                    <a:pt x="15801615" y="0"/>
                  </a:lnTo>
                  <a:lnTo>
                    <a:pt x="15801615" y="8888408"/>
                  </a:lnTo>
                  <a:lnTo>
                    <a:pt x="0" y="888840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0" y="0"/>
            <a:ext cx="12192000" cy="2057400"/>
            <a:chOff x="0" y="0"/>
            <a:chExt cx="4816593" cy="812800"/>
          </a:xfrm>
        </p:grpSpPr>
        <p:sp>
          <p:nvSpPr>
            <p:cNvPr id="6" name="Freeform 6"/>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88D098"/>
            </a:solidFill>
          </p:spPr>
          <p:txBody>
            <a:bodyPr/>
            <a:lstStyle/>
            <a:p>
              <a:pPr defTabSz="609630"/>
              <a:endParaRPr lang="en-US" sz="1200">
                <a:solidFill>
                  <a:prstClr val="black"/>
                </a:solidFill>
                <a:latin typeface="Calibri"/>
              </a:endParaRPr>
            </a:p>
          </p:txBody>
        </p:sp>
        <p:sp>
          <p:nvSpPr>
            <p:cNvPr id="7" name="TextBox 7"/>
            <p:cNvSpPr txBox="1"/>
            <p:nvPr/>
          </p:nvSpPr>
          <p:spPr>
            <a:xfrm>
              <a:off x="0" y="-66675"/>
              <a:ext cx="4816593" cy="8794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8" name="Group 8"/>
          <p:cNvGrpSpPr/>
          <p:nvPr/>
        </p:nvGrpSpPr>
        <p:grpSpPr>
          <a:xfrm>
            <a:off x="0" y="4800600"/>
            <a:ext cx="12192000" cy="2057400"/>
            <a:chOff x="0" y="0"/>
            <a:chExt cx="4816593" cy="812800"/>
          </a:xfrm>
        </p:grpSpPr>
        <p:sp>
          <p:nvSpPr>
            <p:cNvPr id="9" name="Freeform 9"/>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88D098"/>
            </a:solidFill>
          </p:spPr>
          <p:txBody>
            <a:bodyPr/>
            <a:lstStyle/>
            <a:p>
              <a:pPr defTabSz="609630"/>
              <a:endParaRPr lang="en-US" sz="1200">
                <a:solidFill>
                  <a:prstClr val="black"/>
                </a:solidFill>
                <a:latin typeface="Calibri"/>
              </a:endParaRPr>
            </a:p>
          </p:txBody>
        </p:sp>
        <p:sp>
          <p:nvSpPr>
            <p:cNvPr id="10" name="TextBox 10"/>
            <p:cNvSpPr txBox="1"/>
            <p:nvPr/>
          </p:nvSpPr>
          <p:spPr>
            <a:xfrm>
              <a:off x="0" y="-66675"/>
              <a:ext cx="4816593" cy="8794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48575" y="2124068"/>
            <a:ext cx="6818499" cy="3835406"/>
          </a:xfrm>
          <a:custGeom>
            <a:avLst/>
            <a:gdLst/>
            <a:ahLst/>
            <a:cxnLst/>
            <a:rect l="l" t="t" r="r" b="b"/>
            <a:pathLst>
              <a:path w="10227749" h="5753109">
                <a:moveTo>
                  <a:pt x="0" y="0"/>
                </a:moveTo>
                <a:lnTo>
                  <a:pt x="10227749" y="0"/>
                </a:lnTo>
                <a:lnTo>
                  <a:pt x="10227749" y="5753109"/>
                </a:lnTo>
                <a:lnTo>
                  <a:pt x="0" y="57531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7" name="TextBox 7"/>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19</a:t>
            </a:r>
          </a:p>
        </p:txBody>
      </p:sp>
      <p:grpSp>
        <p:nvGrpSpPr>
          <p:cNvPr id="8" name="Group 8"/>
          <p:cNvGrpSpPr/>
          <p:nvPr/>
        </p:nvGrpSpPr>
        <p:grpSpPr>
          <a:xfrm>
            <a:off x="8185010" y="3367088"/>
            <a:ext cx="2581582" cy="1625785"/>
            <a:chOff x="0" y="-123825"/>
            <a:chExt cx="5163163" cy="3251570"/>
          </a:xfrm>
        </p:grpSpPr>
        <p:sp>
          <p:nvSpPr>
            <p:cNvPr id="9" name="TextBox 9"/>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WagnerWare</a:t>
              </a:r>
            </a:p>
          </p:txBody>
        </p:sp>
        <p:sp>
          <p:nvSpPr>
            <p:cNvPr id="10" name="TextBox 10"/>
            <p:cNvSpPr txBox="1"/>
            <p:nvPr/>
          </p:nvSpPr>
          <p:spPr>
            <a:xfrm>
              <a:off x="0" y="986647"/>
              <a:ext cx="5163163" cy="2141098"/>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Brownfield</a:t>
              </a:r>
            </a:p>
            <a:p>
              <a:pPr marL="259093" lvl="1" indent="-129546" defTabSz="609630">
                <a:lnSpc>
                  <a:spcPts val="1680"/>
                </a:lnSpc>
                <a:buFont typeface="Arial"/>
                <a:buChar char="•"/>
              </a:pPr>
              <a:r>
                <a:rPr lang="en-US" sz="1200">
                  <a:solidFill>
                    <a:srgbClr val="000000"/>
                  </a:solidFill>
                  <a:latin typeface="Telegraf"/>
                </a:rPr>
                <a:t>$4.6M</a:t>
              </a:r>
            </a:p>
            <a:p>
              <a:pPr marL="259093" lvl="1" indent="-129546" defTabSz="609630">
                <a:lnSpc>
                  <a:spcPts val="1680"/>
                </a:lnSpc>
                <a:buFont typeface="Arial"/>
                <a:buChar char="•"/>
              </a:pPr>
              <a:r>
                <a:rPr lang="en-US" sz="1200">
                  <a:solidFill>
                    <a:srgbClr val="000000"/>
                  </a:solidFill>
                  <a:latin typeface="Telegraf"/>
                </a:rPr>
                <a:t>2M Grant from ODOD</a:t>
              </a:r>
            </a:p>
            <a:p>
              <a:pPr marL="259093" lvl="1" indent="-129546" defTabSz="609630">
                <a:lnSpc>
                  <a:spcPts val="1680"/>
                </a:lnSpc>
                <a:buFont typeface="Arial"/>
                <a:buChar char="•"/>
              </a:pPr>
              <a:r>
                <a:rPr lang="en-US" sz="1200">
                  <a:solidFill>
                    <a:srgbClr val="000000"/>
                  </a:solidFill>
                  <a:latin typeface="Telegraf"/>
                </a:rPr>
                <a:t>City and County Funds</a:t>
              </a:r>
            </a:p>
            <a:p>
              <a:pPr marL="259093" lvl="1" indent="-129546" defTabSz="609630">
                <a:lnSpc>
                  <a:spcPts val="1679"/>
                </a:lnSpc>
                <a:buFont typeface="Arial"/>
                <a:buChar char="•"/>
              </a:pPr>
              <a:r>
                <a:rPr lang="en-US" sz="1199">
                  <a:solidFill>
                    <a:srgbClr val="000000"/>
                  </a:solidFill>
                  <a:latin typeface="Telegraf"/>
                </a:rPr>
                <a:t>County Land Bank</a:t>
              </a:r>
            </a:p>
          </p:txBody>
        </p:sp>
      </p:grpSp>
    </p:spTree>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4000" contrast="-13000"/>
          </a:blip>
          <a:srcRect/>
          <a:stretch>
            <a:fillRect/>
          </a:stretch>
        </p:blipFill>
        <p:spPr>
          <a:xfrm>
            <a:off x="4164170" y="0"/>
            <a:ext cx="3863662"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43145" y="1008882"/>
            <a:ext cx="7040159" cy="4840236"/>
          </a:xfrm>
          <a:custGeom>
            <a:avLst/>
            <a:gdLst/>
            <a:ahLst/>
            <a:cxnLst/>
            <a:rect l="l" t="t" r="r" b="b"/>
            <a:pathLst>
              <a:path w="10560238" h="7260354">
                <a:moveTo>
                  <a:pt x="0" y="0"/>
                </a:moveTo>
                <a:lnTo>
                  <a:pt x="10560238" y="0"/>
                </a:lnTo>
                <a:lnTo>
                  <a:pt x="10560238" y="7260354"/>
                </a:lnTo>
                <a:lnTo>
                  <a:pt x="0" y="7260354"/>
                </a:lnTo>
                <a:lnTo>
                  <a:pt x="0" y="0"/>
                </a:lnTo>
                <a:close/>
              </a:path>
            </a:pathLst>
          </a:custGeom>
          <a:blipFill>
            <a:blip r:embed="rId3"/>
            <a:stretch>
              <a:fillRect b="-9088"/>
            </a:stretch>
          </a:blipFill>
        </p:spPr>
        <p:txBody>
          <a:bodyPr/>
          <a:lstStyle/>
          <a:p>
            <a:pPr defTabSz="609630"/>
            <a:endParaRPr lang="en-US" sz="1200">
              <a:solidFill>
                <a:prstClr val="black"/>
              </a:solidFill>
              <a:latin typeface="Calibri"/>
            </a:endParaRPr>
          </a:p>
        </p:txBody>
      </p:sp>
      <p:sp>
        <p:nvSpPr>
          <p:cNvPr id="4" name="TextBox 4"/>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grpSp>
        <p:nvGrpSpPr>
          <p:cNvPr id="5" name="Group 5"/>
          <p:cNvGrpSpPr/>
          <p:nvPr/>
        </p:nvGrpSpPr>
        <p:grpSpPr>
          <a:xfrm>
            <a:off x="8732417" y="3367088"/>
            <a:ext cx="2581582" cy="1625785"/>
            <a:chOff x="0" y="-123825"/>
            <a:chExt cx="5163163" cy="3251570"/>
          </a:xfrm>
        </p:grpSpPr>
        <p:sp>
          <p:nvSpPr>
            <p:cNvPr id="6" name="TextBox 6"/>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Sidney Airport</a:t>
              </a:r>
            </a:p>
          </p:txBody>
        </p:sp>
        <p:sp>
          <p:nvSpPr>
            <p:cNvPr id="7" name="TextBox 7"/>
            <p:cNvSpPr txBox="1"/>
            <p:nvPr/>
          </p:nvSpPr>
          <p:spPr>
            <a:xfrm>
              <a:off x="0" y="986647"/>
              <a:ext cx="5163163" cy="2141098"/>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Expansion and Growth</a:t>
              </a:r>
            </a:p>
            <a:p>
              <a:pPr marL="259093" lvl="1" indent="-129546" defTabSz="609630">
                <a:lnSpc>
                  <a:spcPts val="1680"/>
                </a:lnSpc>
                <a:buFont typeface="Arial"/>
                <a:buChar char="•"/>
              </a:pPr>
              <a:r>
                <a:rPr lang="en-US" sz="1200">
                  <a:solidFill>
                    <a:srgbClr val="000000"/>
                  </a:solidFill>
                  <a:latin typeface="Telegraf"/>
                </a:rPr>
                <a:t>$4.2M Grant - Parallel Taxiway</a:t>
              </a:r>
            </a:p>
            <a:p>
              <a:pPr marL="259093" lvl="1" indent="-129546" defTabSz="609630">
                <a:lnSpc>
                  <a:spcPts val="1680"/>
                </a:lnSpc>
                <a:buFont typeface="Arial"/>
                <a:buChar char="•"/>
              </a:pPr>
              <a:r>
                <a:rPr lang="en-US" sz="1200">
                  <a:solidFill>
                    <a:srgbClr val="000000"/>
                  </a:solidFill>
                  <a:latin typeface="Telegraf"/>
                </a:rPr>
                <a:t>$7.5M Water / Sewer Expansion</a:t>
              </a:r>
            </a:p>
            <a:p>
              <a:pPr marL="259093" lvl="1" indent="-129546" defTabSz="609630">
                <a:lnSpc>
                  <a:spcPts val="1680"/>
                </a:lnSpc>
                <a:buFont typeface="Arial"/>
                <a:buChar char="•"/>
              </a:pPr>
              <a:r>
                <a:rPr lang="en-US" sz="1200">
                  <a:solidFill>
                    <a:srgbClr val="000000"/>
                  </a:solidFill>
                  <a:latin typeface="Telegraf"/>
                </a:rPr>
                <a:t>Federal/State Funding</a:t>
              </a:r>
            </a:p>
            <a:p>
              <a:pPr marL="259093" lvl="1" indent="-129546" defTabSz="609630">
                <a:lnSpc>
                  <a:spcPts val="1679"/>
                </a:lnSpc>
                <a:buFont typeface="Arial"/>
                <a:buChar char="•"/>
              </a:pPr>
              <a:r>
                <a:rPr lang="en-US" sz="1199">
                  <a:solidFill>
                    <a:srgbClr val="000000"/>
                  </a:solidFill>
                  <a:latin typeface="Telegraf"/>
                </a:rPr>
                <a:t>Advanced Air Mobility</a:t>
              </a:r>
            </a:p>
          </p:txBody>
        </p:sp>
      </p:grpSp>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292821" y="3530051"/>
            <a:ext cx="4727509" cy="3117891"/>
          </a:xfrm>
          <a:custGeom>
            <a:avLst/>
            <a:gdLst/>
            <a:ahLst/>
            <a:cxnLst/>
            <a:rect l="l" t="t" r="r" b="b"/>
            <a:pathLst>
              <a:path w="7091264" h="4676837">
                <a:moveTo>
                  <a:pt x="0" y="0"/>
                </a:moveTo>
                <a:lnTo>
                  <a:pt x="7091264" y="0"/>
                </a:lnTo>
                <a:lnTo>
                  <a:pt x="7091264" y="4676837"/>
                </a:lnTo>
                <a:lnTo>
                  <a:pt x="0" y="4676837"/>
                </a:lnTo>
                <a:lnTo>
                  <a:pt x="0" y="0"/>
                </a:lnTo>
                <a:close/>
              </a:path>
            </a:pathLst>
          </a:custGeom>
          <a:blipFill>
            <a:blip r:embed="rId2"/>
            <a:stretch>
              <a:fillRect l="-9916" r="-9916" b="-2205"/>
            </a:stretch>
          </a:blipFill>
        </p:spPr>
        <p:txBody>
          <a:bodyPr/>
          <a:lstStyle/>
          <a:p>
            <a:pPr defTabSz="609630"/>
            <a:endParaRPr lang="en-US" sz="1200">
              <a:solidFill>
                <a:prstClr val="black"/>
              </a:solidFill>
              <a:latin typeface="Calibri"/>
            </a:endParaRPr>
          </a:p>
        </p:txBody>
      </p:sp>
      <p:sp>
        <p:nvSpPr>
          <p:cNvPr id="3" name="Freeform 3"/>
          <p:cNvSpPr/>
          <p:nvPr/>
        </p:nvSpPr>
        <p:spPr>
          <a:xfrm>
            <a:off x="6171670" y="210059"/>
            <a:ext cx="4727509" cy="3186643"/>
          </a:xfrm>
          <a:custGeom>
            <a:avLst/>
            <a:gdLst/>
            <a:ahLst/>
            <a:cxnLst/>
            <a:rect l="l" t="t" r="r" b="b"/>
            <a:pathLst>
              <a:path w="7091264" h="4779965">
                <a:moveTo>
                  <a:pt x="0" y="0"/>
                </a:moveTo>
                <a:lnTo>
                  <a:pt x="7091264" y="0"/>
                </a:lnTo>
                <a:lnTo>
                  <a:pt x="7091264" y="4779964"/>
                </a:lnTo>
                <a:lnTo>
                  <a:pt x="0" y="4779964"/>
                </a:lnTo>
                <a:lnTo>
                  <a:pt x="0" y="0"/>
                </a:lnTo>
                <a:close/>
              </a:path>
            </a:pathLst>
          </a:custGeom>
          <a:blipFill>
            <a:blip r:embed="rId3"/>
            <a:stretch>
              <a:fillRect r="-7101" b="-5925"/>
            </a:stretch>
          </a:blipFill>
        </p:spPr>
        <p:txBody>
          <a:bodyPr/>
          <a:lstStyle/>
          <a:p>
            <a:pPr defTabSz="609630"/>
            <a:endParaRPr lang="en-US" sz="1200">
              <a:solidFill>
                <a:prstClr val="black"/>
              </a:solidFill>
              <a:latin typeface="Calibri"/>
            </a:endParaRPr>
          </a:p>
        </p:txBody>
      </p:sp>
      <p:sp>
        <p:nvSpPr>
          <p:cNvPr id="4" name="Freeform 4"/>
          <p:cNvSpPr/>
          <p:nvPr/>
        </p:nvSpPr>
        <p:spPr>
          <a:xfrm>
            <a:off x="1295426" y="210059"/>
            <a:ext cx="4724905" cy="3186643"/>
          </a:xfrm>
          <a:custGeom>
            <a:avLst/>
            <a:gdLst/>
            <a:ahLst/>
            <a:cxnLst/>
            <a:rect l="l" t="t" r="r" b="b"/>
            <a:pathLst>
              <a:path w="7087357" h="4779965">
                <a:moveTo>
                  <a:pt x="0" y="0"/>
                </a:moveTo>
                <a:lnTo>
                  <a:pt x="7087357" y="0"/>
                </a:lnTo>
                <a:lnTo>
                  <a:pt x="7087357" y="4779964"/>
                </a:lnTo>
                <a:lnTo>
                  <a:pt x="0" y="4779964"/>
                </a:lnTo>
                <a:lnTo>
                  <a:pt x="0" y="0"/>
                </a:lnTo>
                <a:close/>
              </a:path>
            </a:pathLst>
          </a:custGeom>
          <a:blipFill>
            <a:blip r:embed="rId4"/>
            <a:stretch>
              <a:fillRect l="-610" r="-555"/>
            </a:stretch>
          </a:blipFill>
        </p:spPr>
        <p:txBody>
          <a:bodyPr/>
          <a:lstStyle/>
          <a:p>
            <a:pPr defTabSz="609630"/>
            <a:endParaRPr lang="en-US" sz="1200">
              <a:solidFill>
                <a:prstClr val="black"/>
              </a:solidFill>
              <a:latin typeface="Calibri"/>
            </a:endParaRPr>
          </a:p>
        </p:txBody>
      </p:sp>
      <p:sp>
        <p:nvSpPr>
          <p:cNvPr id="5" name="Freeform 5"/>
          <p:cNvSpPr/>
          <p:nvPr/>
        </p:nvSpPr>
        <p:spPr>
          <a:xfrm>
            <a:off x="6171670" y="3535254"/>
            <a:ext cx="4727509" cy="3107486"/>
          </a:xfrm>
          <a:custGeom>
            <a:avLst/>
            <a:gdLst/>
            <a:ahLst/>
            <a:cxnLst/>
            <a:rect l="l" t="t" r="r" b="b"/>
            <a:pathLst>
              <a:path w="7091264" h="4661229">
                <a:moveTo>
                  <a:pt x="0" y="0"/>
                </a:moveTo>
                <a:lnTo>
                  <a:pt x="7091264" y="0"/>
                </a:lnTo>
                <a:lnTo>
                  <a:pt x="7091264" y="4661230"/>
                </a:lnTo>
                <a:lnTo>
                  <a:pt x="0" y="4661230"/>
                </a:lnTo>
                <a:lnTo>
                  <a:pt x="0" y="0"/>
                </a:lnTo>
                <a:close/>
              </a:path>
            </a:pathLst>
          </a:custGeom>
          <a:blipFill>
            <a:blip r:embed="rId5"/>
            <a:stretch>
              <a:fillRect l="-19833" t="-2547"/>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5" name="Picture 4" descr="A map of a city&#10;&#10;Description automatically generated">
            <a:extLst>
              <a:ext uri="{FF2B5EF4-FFF2-40B4-BE49-F238E27FC236}">
                <a16:creationId xmlns:a16="http://schemas.microsoft.com/office/drawing/2014/main" id="{C23FBF22-1C5B-0AB6-AB28-0C58FE9A6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3557"/>
            <a:ext cx="7981950" cy="5950886"/>
          </a:xfrm>
          <a:prstGeom prst="rect">
            <a:avLst/>
          </a:prstGeom>
        </p:spPr>
      </p:pic>
      <p:pic>
        <p:nvPicPr>
          <p:cNvPr id="8" name="Graphic 7" descr="Business Growth with solid fill">
            <a:extLst>
              <a:ext uri="{FF2B5EF4-FFF2-40B4-BE49-F238E27FC236}">
                <a16:creationId xmlns:a16="http://schemas.microsoft.com/office/drawing/2014/main" id="{A887DCD8-5202-1C1E-ACE0-999F70A8C7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0875" y="1533525"/>
            <a:ext cx="3790949" cy="3790949"/>
          </a:xfrm>
          <a:prstGeom prst="rect">
            <a:avLst/>
          </a:prstGeom>
        </p:spPr>
      </p:pic>
      <p:pic>
        <p:nvPicPr>
          <p:cNvPr id="3076" name="Picture 4" descr="Alien Spaceship 3d Illustration Stock Photo - Download Image Now - UFO,  Spaceship, Alien - iStock">
            <a:extLst>
              <a:ext uri="{FF2B5EF4-FFF2-40B4-BE49-F238E27FC236}">
                <a16:creationId xmlns:a16="http://schemas.microsoft.com/office/drawing/2014/main" id="{5A2A65DD-B861-3D5C-62B4-6C4940765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4282">
            <a:off x="5373032" y="4244849"/>
            <a:ext cx="2331085" cy="1746064"/>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F13C78-0FCE-724A-08B0-EDC429DA97CA}"/>
              </a:ext>
            </a:extLst>
          </p:cNvPr>
          <p:cNvSpPr txBox="1"/>
          <p:nvPr/>
        </p:nvSpPr>
        <p:spPr>
          <a:xfrm>
            <a:off x="9813621" y="1740119"/>
            <a:ext cx="2209800" cy="1323439"/>
          </a:xfrm>
          <a:prstGeom prst="rect">
            <a:avLst/>
          </a:prstGeom>
          <a:noFill/>
        </p:spPr>
        <p:txBody>
          <a:bodyPr wrap="square" rtlCol="0">
            <a:spAutoFit/>
          </a:bodyPr>
          <a:lstStyle/>
          <a:p>
            <a:r>
              <a:rPr lang="en-US" sz="2000">
                <a:solidFill>
                  <a:schemeClr val="bg1"/>
                </a:solidFill>
              </a:rPr>
              <a:t>A review of growth and progress throughout Sidney &amp; Shelby County </a:t>
            </a:r>
          </a:p>
        </p:txBody>
      </p:sp>
    </p:spTree>
    <p:extLst>
      <p:ext uri="{BB962C8B-B14F-4D97-AF65-F5344CB8AC3E}">
        <p14:creationId xmlns:p14="http://schemas.microsoft.com/office/powerpoint/2010/main" val="860204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2665229" y="567014"/>
            <a:ext cx="4335245" cy="2861986"/>
          </a:xfrm>
          <a:custGeom>
            <a:avLst/>
            <a:gdLst/>
            <a:ahLst/>
            <a:cxnLst/>
            <a:rect l="l" t="t" r="r" b="b"/>
            <a:pathLst>
              <a:path w="6502867" h="4292979">
                <a:moveTo>
                  <a:pt x="0" y="0"/>
                </a:moveTo>
                <a:lnTo>
                  <a:pt x="6502867" y="0"/>
                </a:lnTo>
                <a:lnTo>
                  <a:pt x="6502867" y="4292979"/>
                </a:lnTo>
                <a:lnTo>
                  <a:pt x="0" y="4292979"/>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7126055" y="1281212"/>
            <a:ext cx="2400716" cy="1325427"/>
          </a:xfrm>
          <a:prstGeom prst="rect">
            <a:avLst/>
          </a:prstGeom>
        </p:spPr>
        <p:txBody>
          <a:bodyPr lIns="0" tIns="0" rIns="0" bIns="0" rtlCol="0" anchor="t">
            <a:spAutoFit/>
          </a:bodyPr>
          <a:lstStyle/>
          <a:p>
            <a:pPr defTabSz="609630">
              <a:lnSpc>
                <a:spcPts val="2984"/>
              </a:lnSpc>
            </a:pPr>
            <a:r>
              <a:rPr lang="en-US" sz="1797">
                <a:solidFill>
                  <a:srgbClr val="000000"/>
                </a:solidFill>
                <a:latin typeface="Telegraf Bold"/>
              </a:rPr>
              <a:t>Advanced Air Mobility (AAM)</a:t>
            </a:r>
          </a:p>
          <a:p>
            <a:pPr defTabSz="609630">
              <a:lnSpc>
                <a:spcPts val="2264"/>
              </a:lnSpc>
            </a:pPr>
            <a:endParaRPr lang="en-US" sz="1797">
              <a:solidFill>
                <a:srgbClr val="000000"/>
              </a:solidFill>
              <a:latin typeface="Telegraf Bold"/>
            </a:endParaRPr>
          </a:p>
          <a:p>
            <a:pPr defTabSz="609630">
              <a:lnSpc>
                <a:spcPts val="2264"/>
              </a:lnSpc>
            </a:pPr>
            <a:r>
              <a:rPr lang="en-US" sz="1363">
                <a:solidFill>
                  <a:srgbClr val="000000"/>
                </a:solidFill>
                <a:latin typeface="Telegraf Bold"/>
              </a:rPr>
              <a:t>$9B Industry by 2030</a:t>
            </a:r>
          </a:p>
        </p:txBody>
      </p:sp>
      <p:sp>
        <p:nvSpPr>
          <p:cNvPr id="4" name="Freeform 4"/>
          <p:cNvSpPr/>
          <p:nvPr/>
        </p:nvSpPr>
        <p:spPr>
          <a:xfrm>
            <a:off x="2665229" y="3429000"/>
            <a:ext cx="6583680" cy="2743200"/>
          </a:xfrm>
          <a:custGeom>
            <a:avLst/>
            <a:gdLst/>
            <a:ahLst/>
            <a:cxnLst/>
            <a:rect l="l" t="t" r="r" b="b"/>
            <a:pathLst>
              <a:path w="9875520" h="4114800">
                <a:moveTo>
                  <a:pt x="0" y="0"/>
                </a:moveTo>
                <a:lnTo>
                  <a:pt x="9875520" y="0"/>
                </a:lnTo>
                <a:lnTo>
                  <a:pt x="9875520"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4860306" y="2705093"/>
            <a:ext cx="5825310" cy="2912655"/>
          </a:xfrm>
          <a:custGeom>
            <a:avLst/>
            <a:gdLst/>
            <a:ahLst/>
            <a:cxnLst/>
            <a:rect l="l" t="t" r="r" b="b"/>
            <a:pathLst>
              <a:path w="8737965" h="4368983">
                <a:moveTo>
                  <a:pt x="0" y="0"/>
                </a:moveTo>
                <a:lnTo>
                  <a:pt x="8737966" y="0"/>
                </a:lnTo>
                <a:lnTo>
                  <a:pt x="8737966" y="4368982"/>
                </a:lnTo>
                <a:lnTo>
                  <a:pt x="0" y="4368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957675" y="2705092"/>
            <a:ext cx="5727942" cy="2832535"/>
            <a:chOff x="0" y="0"/>
            <a:chExt cx="11455884" cy="5665069"/>
          </a:xfrm>
        </p:grpSpPr>
        <p:pic>
          <p:nvPicPr>
            <p:cNvPr id="4" name="Picture 4"/>
            <p:cNvPicPr>
              <a:picLocks noChangeAspect="1"/>
            </p:cNvPicPr>
            <p:nvPr/>
          </p:nvPicPr>
          <p:blipFill>
            <a:blip r:embed="rId4"/>
            <a:srcRect t="18563" b="18563"/>
            <a:stretch>
              <a:fillRect/>
            </a:stretch>
          </p:blipFill>
          <p:spPr>
            <a:xfrm>
              <a:off x="0" y="0"/>
              <a:ext cx="11455884" cy="5665069"/>
            </a:xfrm>
            <a:prstGeom prst="rect">
              <a:avLst/>
            </a:prstGeom>
          </p:spPr>
        </p:pic>
      </p:grpSp>
      <p:sp>
        <p:nvSpPr>
          <p:cNvPr id="5" name="TextBox 5"/>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Bold Bold"/>
              </a:rPr>
              <a:t>Major Projects</a:t>
            </a:r>
          </a:p>
        </p:txBody>
      </p:sp>
      <p:sp>
        <p:nvSpPr>
          <p:cNvPr id="6" name="AutoShape 6"/>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1744454" y="3392257"/>
            <a:ext cx="2581582" cy="1407777"/>
            <a:chOff x="0" y="-123825"/>
            <a:chExt cx="5163163" cy="2815554"/>
          </a:xfrm>
        </p:grpSpPr>
        <p:sp>
          <p:nvSpPr>
            <p:cNvPr id="9" name="TextBox 9"/>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Ohio Building</a:t>
              </a:r>
            </a:p>
          </p:txBody>
        </p:sp>
        <p:sp>
          <p:nvSpPr>
            <p:cNvPr id="10" name="TextBox 10"/>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Redevelopment</a:t>
              </a:r>
            </a:p>
            <a:p>
              <a:pPr marL="259093" lvl="1" indent="-129546" defTabSz="609630">
                <a:lnSpc>
                  <a:spcPts val="1680"/>
                </a:lnSpc>
                <a:buFont typeface="Arial"/>
                <a:buChar char="•"/>
              </a:pPr>
              <a:r>
                <a:rPr lang="en-US" sz="1200">
                  <a:solidFill>
                    <a:srgbClr val="000000"/>
                  </a:solidFill>
                  <a:latin typeface="Telegraf"/>
                </a:rPr>
                <a:t>101-Year-Old Building</a:t>
              </a:r>
            </a:p>
            <a:p>
              <a:pPr marL="259093" lvl="1" indent="-129546" defTabSz="609630">
                <a:lnSpc>
                  <a:spcPts val="1680"/>
                </a:lnSpc>
                <a:buFont typeface="Arial"/>
                <a:buChar char="•"/>
              </a:pPr>
              <a:r>
                <a:rPr lang="en-US" sz="1200">
                  <a:solidFill>
                    <a:srgbClr val="000000"/>
                  </a:solidFill>
                  <a:latin typeface="Telegraf"/>
                </a:rPr>
                <a:t>5 Story - Mixed-Use</a:t>
              </a:r>
            </a:p>
            <a:p>
              <a:pPr marL="259093" lvl="1" indent="-129546" defTabSz="609630">
                <a:lnSpc>
                  <a:spcPts val="1679"/>
                </a:lnSpc>
                <a:buFont typeface="Arial"/>
                <a:buChar char="•"/>
              </a:pPr>
              <a:r>
                <a:rPr lang="en-US" sz="1199">
                  <a:solidFill>
                    <a:srgbClr val="000000"/>
                  </a:solidFill>
                  <a:latin typeface="Telegraf"/>
                </a:rPr>
                <a:t>Downtown</a:t>
              </a:r>
            </a:p>
          </p:txBody>
        </p:sp>
      </p:grpSp>
      <p:sp>
        <p:nvSpPr>
          <p:cNvPr id="11" name="TextBox 11"/>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24</a:t>
            </a:r>
          </a:p>
        </p:txBody>
      </p:sp>
    </p:spTree>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998032" y="2136601"/>
            <a:ext cx="3461787" cy="4035599"/>
          </a:xfrm>
          <a:custGeom>
            <a:avLst/>
            <a:gdLst/>
            <a:ahLst/>
            <a:cxnLst/>
            <a:rect l="l" t="t" r="r" b="b"/>
            <a:pathLst>
              <a:path w="5192681" h="6053399">
                <a:moveTo>
                  <a:pt x="0" y="0"/>
                </a:moveTo>
                <a:lnTo>
                  <a:pt x="5192681" y="0"/>
                </a:lnTo>
                <a:lnTo>
                  <a:pt x="5192681" y="6053399"/>
                </a:lnTo>
                <a:lnTo>
                  <a:pt x="0" y="605339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630456" y="3425297"/>
            <a:ext cx="2581582" cy="1407777"/>
            <a:chOff x="0" y="-123825"/>
            <a:chExt cx="5163163" cy="2815554"/>
          </a:xfrm>
        </p:grpSpPr>
        <p:sp>
          <p:nvSpPr>
            <p:cNvPr id="7" name="TextBox 7"/>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Piper Building</a:t>
              </a:r>
            </a:p>
          </p:txBody>
        </p:sp>
        <p:sp>
          <p:nvSpPr>
            <p:cNvPr id="8" name="TextBox 8"/>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Redevelopment</a:t>
              </a:r>
            </a:p>
            <a:p>
              <a:pPr marL="259093" lvl="1" indent="-129546" defTabSz="609630">
                <a:lnSpc>
                  <a:spcPts val="1680"/>
                </a:lnSpc>
                <a:buFont typeface="Arial"/>
                <a:buChar char="•"/>
              </a:pPr>
              <a:r>
                <a:rPr lang="en-US" sz="1200">
                  <a:solidFill>
                    <a:srgbClr val="000000"/>
                  </a:solidFill>
                  <a:latin typeface="Telegraf"/>
                </a:rPr>
                <a:t>Mixed-Use</a:t>
              </a:r>
            </a:p>
            <a:p>
              <a:pPr marL="259093" lvl="1" indent="-129546" defTabSz="609630">
                <a:lnSpc>
                  <a:spcPts val="1680"/>
                </a:lnSpc>
                <a:buFont typeface="Arial"/>
                <a:buChar char="•"/>
              </a:pPr>
              <a:r>
                <a:rPr lang="en-US" sz="1200">
                  <a:solidFill>
                    <a:srgbClr val="000000"/>
                  </a:solidFill>
                  <a:latin typeface="Telegraf"/>
                </a:rPr>
                <a:t>Downtown</a:t>
              </a:r>
            </a:p>
            <a:p>
              <a:pPr marL="259093" lvl="1" indent="-129546" defTabSz="609630">
                <a:lnSpc>
                  <a:spcPts val="1679"/>
                </a:lnSpc>
                <a:buFont typeface="Arial"/>
                <a:buChar char="•"/>
              </a:pPr>
              <a:r>
                <a:rPr lang="en-US" sz="1199">
                  <a:solidFill>
                    <a:srgbClr val="000000"/>
                  </a:solidFill>
                  <a:latin typeface="Telegraf"/>
                </a:rPr>
                <a:t>Family-Friendly</a:t>
              </a:r>
            </a:p>
          </p:txBody>
        </p:sp>
      </p:grpSp>
      <p:sp>
        <p:nvSpPr>
          <p:cNvPr id="9" name="TextBox 9"/>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0" name="TextBox 10"/>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37</a:t>
            </a:r>
          </a:p>
        </p:txBody>
      </p:sp>
    </p:spTree>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9" name="Picture 8">
            <a:extLst>
              <a:ext uri="{FF2B5EF4-FFF2-40B4-BE49-F238E27FC236}">
                <a16:creationId xmlns:a16="http://schemas.microsoft.com/office/drawing/2014/main" id="{82512BD3-7976-4C61-894D-7A4A589BBF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245" y="332727"/>
            <a:ext cx="9422230" cy="6192545"/>
          </a:xfrm>
          <a:prstGeom prst="rect">
            <a:avLst/>
          </a:prstGeom>
        </p:spPr>
      </p:pic>
    </p:spTree>
    <p:extLst>
      <p:ext uri="{BB962C8B-B14F-4D97-AF65-F5344CB8AC3E}">
        <p14:creationId xmlns:p14="http://schemas.microsoft.com/office/powerpoint/2010/main" val="1454277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Heavy"/>
              </a:rPr>
              <a:t>Major Projects</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243138" y="2191753"/>
            <a:ext cx="3959234" cy="3980447"/>
          </a:xfrm>
          <a:custGeom>
            <a:avLst/>
            <a:gdLst/>
            <a:ahLst/>
            <a:cxnLst/>
            <a:rect l="l" t="t" r="r" b="b"/>
            <a:pathLst>
              <a:path w="5938851" h="5970671">
                <a:moveTo>
                  <a:pt x="0" y="0"/>
                </a:moveTo>
                <a:lnTo>
                  <a:pt x="5938851" y="0"/>
                </a:lnTo>
                <a:lnTo>
                  <a:pt x="5938851" y="5970671"/>
                </a:lnTo>
                <a:lnTo>
                  <a:pt x="0" y="5970671"/>
                </a:lnTo>
                <a:lnTo>
                  <a:pt x="0" y="0"/>
                </a:lnTo>
                <a:close/>
              </a:path>
            </a:pathLst>
          </a:custGeom>
          <a:blipFill>
            <a:blip r:embed="rId3"/>
            <a:stretch>
              <a:fillRect r="-34047"/>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758008" y="3452873"/>
            <a:ext cx="2581582" cy="1407777"/>
            <a:chOff x="0" y="-123825"/>
            <a:chExt cx="5163163" cy="2815554"/>
          </a:xfrm>
        </p:grpSpPr>
        <p:sp>
          <p:nvSpPr>
            <p:cNvPr id="7" name="TextBox 7"/>
            <p:cNvSpPr txBox="1"/>
            <p:nvPr/>
          </p:nvSpPr>
          <p:spPr>
            <a:xfrm>
              <a:off x="0" y="-123825"/>
              <a:ext cx="5163163"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Central School</a:t>
              </a:r>
            </a:p>
          </p:txBody>
        </p:sp>
        <p:sp>
          <p:nvSpPr>
            <p:cNvPr id="8" name="TextBox 8"/>
            <p:cNvSpPr txBox="1"/>
            <p:nvPr/>
          </p:nvSpPr>
          <p:spPr>
            <a:xfrm>
              <a:off x="0" y="986647"/>
              <a:ext cx="5163163" cy="1705082"/>
            </a:xfrm>
            <a:prstGeom prst="rect">
              <a:avLst/>
            </a:prstGeom>
          </p:spPr>
          <p:txBody>
            <a:bodyPr lIns="0" tIns="0" rIns="0" bIns="0" rtlCol="0" anchor="t">
              <a:spAutoFit/>
            </a:bodyPr>
            <a:lstStyle/>
            <a:p>
              <a:pPr defTabSz="609630">
                <a:lnSpc>
                  <a:spcPts val="1680"/>
                </a:lnSpc>
              </a:pPr>
              <a:r>
                <a:rPr lang="en-US" sz="1200">
                  <a:solidFill>
                    <a:srgbClr val="000000"/>
                  </a:solidFill>
                  <a:latin typeface="Telegraf"/>
                </a:rPr>
                <a:t>Redevelopment</a:t>
              </a:r>
            </a:p>
            <a:p>
              <a:pPr marL="259093" lvl="1" indent="-129546" defTabSz="609630">
                <a:lnSpc>
                  <a:spcPts val="1680"/>
                </a:lnSpc>
                <a:buFont typeface="Arial"/>
                <a:buChar char="•"/>
              </a:pPr>
              <a:r>
                <a:rPr lang="en-US" sz="1200">
                  <a:solidFill>
                    <a:srgbClr val="000000"/>
                  </a:solidFill>
                  <a:latin typeface="Telegraf"/>
                </a:rPr>
                <a:t>Mixed-Use</a:t>
              </a:r>
            </a:p>
            <a:p>
              <a:pPr marL="259093" lvl="1" indent="-129546" defTabSz="609630">
                <a:lnSpc>
                  <a:spcPts val="1680"/>
                </a:lnSpc>
                <a:buFont typeface="Arial"/>
                <a:buChar char="•"/>
              </a:pPr>
              <a:r>
                <a:rPr lang="en-US" sz="1200">
                  <a:solidFill>
                    <a:srgbClr val="000000"/>
                  </a:solidFill>
                  <a:latin typeface="Telegraf"/>
                </a:rPr>
                <a:t>Downtown</a:t>
              </a:r>
            </a:p>
            <a:p>
              <a:pPr marL="259093" lvl="1" indent="-129546" defTabSz="609630">
                <a:lnSpc>
                  <a:spcPts val="1679"/>
                </a:lnSpc>
                <a:buFont typeface="Arial"/>
                <a:buChar char="•"/>
              </a:pPr>
              <a:r>
                <a:rPr lang="en-US" sz="1199">
                  <a:solidFill>
                    <a:srgbClr val="000000"/>
                  </a:solidFill>
                  <a:latin typeface="Telegraf"/>
                </a:rPr>
                <a:t>Housing</a:t>
              </a:r>
            </a:p>
          </p:txBody>
        </p:sp>
      </p:grpSp>
      <p:sp>
        <p:nvSpPr>
          <p:cNvPr id="9" name="TextBox 9"/>
          <p:cNvSpPr txBox="1"/>
          <p:nvPr/>
        </p:nvSpPr>
        <p:spPr>
          <a:xfrm>
            <a:off x="685800" y="506307"/>
            <a:ext cx="4725997" cy="152286"/>
          </a:xfrm>
          <a:prstGeom prst="rect">
            <a:avLst/>
          </a:prstGeom>
        </p:spPr>
        <p:txBody>
          <a:bodyPr lIns="0" tIns="0" rIns="0" bIns="0" rtlCol="0" anchor="t">
            <a:spAutoFit/>
          </a:bodyPr>
          <a:lstStyle/>
          <a:p>
            <a:pPr defTabSz="609630">
              <a:lnSpc>
                <a:spcPts val="1306"/>
              </a:lnSpc>
              <a:spcBef>
                <a:spcPct val="0"/>
              </a:spcBef>
            </a:pPr>
            <a:r>
              <a:rPr lang="en-US" sz="933">
                <a:solidFill>
                  <a:srgbClr val="000000"/>
                </a:solidFill>
                <a:latin typeface="Telegraf"/>
              </a:rPr>
              <a:t>City of Sidney, 2024</a:t>
            </a:r>
          </a:p>
        </p:txBody>
      </p:sp>
      <p:sp>
        <p:nvSpPr>
          <p:cNvPr id="10" name="TextBox 10"/>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42</a:t>
            </a:r>
          </a:p>
        </p:txBody>
      </p:sp>
    </p:spTree>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2006758" y="0"/>
            <a:ext cx="8178485" cy="6858000"/>
          </a:xfrm>
          <a:custGeom>
            <a:avLst/>
            <a:gdLst/>
            <a:ahLst/>
            <a:cxnLst/>
            <a:rect l="l" t="t" r="r" b="b"/>
            <a:pathLst>
              <a:path w="12267727" h="10287000">
                <a:moveTo>
                  <a:pt x="0" y="0"/>
                </a:moveTo>
                <a:lnTo>
                  <a:pt x="12267726" y="0"/>
                </a:lnTo>
                <a:lnTo>
                  <a:pt x="12267726"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46304" y="0"/>
            <a:ext cx="12484608" cy="6858000"/>
          </a:xfrm>
          <a:custGeom>
            <a:avLst/>
            <a:gdLst/>
            <a:ahLst/>
            <a:cxnLst/>
            <a:rect l="l" t="t" r="r" b="b"/>
            <a:pathLst>
              <a:path w="18726912" h="10287000">
                <a:moveTo>
                  <a:pt x="0" y="0"/>
                </a:moveTo>
                <a:lnTo>
                  <a:pt x="18726912" y="0"/>
                </a:lnTo>
                <a:lnTo>
                  <a:pt x="18726912"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425509" y="239349"/>
            <a:ext cx="11340983" cy="6379303"/>
          </a:xfrm>
          <a:custGeom>
            <a:avLst/>
            <a:gdLst/>
            <a:ahLst/>
            <a:cxnLst/>
            <a:rect l="l" t="t" r="r" b="b"/>
            <a:pathLst>
              <a:path w="17011474" h="9568954">
                <a:moveTo>
                  <a:pt x="0" y="0"/>
                </a:moveTo>
                <a:lnTo>
                  <a:pt x="17011474" y="0"/>
                </a:lnTo>
                <a:lnTo>
                  <a:pt x="17011474" y="9568954"/>
                </a:lnTo>
                <a:lnTo>
                  <a:pt x="0" y="956895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TextBox 2"/>
          <p:cNvSpPr txBox="1"/>
          <p:nvPr/>
        </p:nvSpPr>
        <p:spPr>
          <a:xfrm>
            <a:off x="6416645" y="1393182"/>
            <a:ext cx="5089555" cy="497444"/>
          </a:xfrm>
          <a:prstGeom prst="rect">
            <a:avLst/>
          </a:prstGeom>
        </p:spPr>
        <p:txBody>
          <a:bodyPr lIns="0" tIns="0" rIns="0" bIns="0" rtlCol="0" anchor="t">
            <a:spAutoFit/>
          </a:bodyPr>
          <a:lstStyle/>
          <a:p>
            <a:pPr algn="r" defTabSz="609630">
              <a:lnSpc>
                <a:spcPts val="4160"/>
              </a:lnSpc>
            </a:pPr>
            <a:r>
              <a:rPr lang="en-US" sz="3200">
                <a:solidFill>
                  <a:srgbClr val="000000"/>
                </a:solidFill>
                <a:latin typeface="RoxboroughCF Bold Bold"/>
              </a:rPr>
              <a:t>Wayfinding</a:t>
            </a:r>
          </a:p>
        </p:txBody>
      </p:sp>
      <p:sp>
        <p:nvSpPr>
          <p:cNvPr id="3" name="AutoShape 3"/>
          <p:cNvSpPr/>
          <p:nvPr/>
        </p:nvSpPr>
        <p:spPr>
          <a:xfrm>
            <a:off x="0" y="1829431"/>
            <a:ext cx="8003052"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10514231"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896443" y="-119176"/>
            <a:ext cx="7064980" cy="9048981"/>
          </a:xfrm>
          <a:custGeom>
            <a:avLst/>
            <a:gdLst/>
            <a:ahLst/>
            <a:cxnLst/>
            <a:rect l="l" t="t" r="r" b="b"/>
            <a:pathLst>
              <a:path w="10597470" h="13573472">
                <a:moveTo>
                  <a:pt x="0" y="0"/>
                </a:moveTo>
                <a:lnTo>
                  <a:pt x="10597470" y="0"/>
                </a:lnTo>
                <a:lnTo>
                  <a:pt x="10597470" y="13573472"/>
                </a:lnTo>
                <a:lnTo>
                  <a:pt x="0" y="1357347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75750" y="6127750"/>
            <a:ext cx="472824" cy="221664"/>
          </a:xfrm>
          <a:prstGeom prst="rect">
            <a:avLst/>
          </a:prstGeom>
        </p:spPr>
        <p:txBody>
          <a:bodyPr lIns="0" tIns="0" rIns="0" bIns="0" rtlCol="0" anchor="t">
            <a:spAutoFit/>
          </a:bodyPr>
          <a:lstStyle/>
          <a:p>
            <a:pPr defTabSz="609630">
              <a:lnSpc>
                <a:spcPts val="1866"/>
              </a:lnSpc>
              <a:spcBef>
                <a:spcPct val="0"/>
              </a:spcBef>
            </a:pPr>
            <a:r>
              <a:rPr lang="en-US" sz="1333">
                <a:solidFill>
                  <a:srgbClr val="000000"/>
                </a:solidFill>
                <a:latin typeface="Telegraf Bold"/>
              </a:rPr>
              <a:t>29</a:t>
            </a:r>
          </a:p>
        </p:txBody>
      </p:sp>
    </p:spTree>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sp>
        <p:nvSpPr>
          <p:cNvPr id="2" name="Freeform 2"/>
          <p:cNvSpPr/>
          <p:nvPr/>
        </p:nvSpPr>
        <p:spPr>
          <a:xfrm>
            <a:off x="1297749" y="0"/>
            <a:ext cx="9596503" cy="6897088"/>
          </a:xfrm>
          <a:custGeom>
            <a:avLst/>
            <a:gdLst/>
            <a:ahLst/>
            <a:cxnLst/>
            <a:rect l="l" t="t" r="r" b="b"/>
            <a:pathLst>
              <a:path w="14394754" h="10345632">
                <a:moveTo>
                  <a:pt x="0" y="0"/>
                </a:moveTo>
                <a:lnTo>
                  <a:pt x="14394754" y="0"/>
                </a:lnTo>
                <a:lnTo>
                  <a:pt x="14394754" y="10345632"/>
                </a:lnTo>
                <a:lnTo>
                  <a:pt x="0" y="1034563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0651B-FD5A-6FC5-0179-DAABE1273EF1}"/>
              </a:ext>
            </a:extLst>
          </p:cNvPr>
          <p:cNvSpPr txBox="1"/>
          <p:nvPr/>
        </p:nvSpPr>
        <p:spPr>
          <a:xfrm>
            <a:off x="1786631" y="1007631"/>
            <a:ext cx="6094520" cy="4801314"/>
          </a:xfrm>
          <a:prstGeom prst="rect">
            <a:avLst/>
          </a:prstGeom>
          <a:noFill/>
        </p:spPr>
        <p:txBody>
          <a:bodyPr wrap="square">
            <a:spAutoFit/>
          </a:bodyPr>
          <a:lstStyle/>
          <a:p>
            <a:r>
              <a:rPr lang="en-US"/>
              <a:t>The residents of Russia are undertaking a major addition to their school. Together the community raised $3.4 million to outfit Russia School with a new Career Tech Classroom &amp; Shop, a new Special Needs Preschool Classroom, a new Performing Arts Stage, a new Varsity Gymnasium, a new Multi-Purpose Gym, and a new Community Wellness Center all situated on the school’s campus. This work is expected to be completed by the opening of the 2024 school year.</a:t>
            </a:r>
          </a:p>
          <a:p>
            <a:endParaRPr lang="en-US"/>
          </a:p>
          <a:p>
            <a:r>
              <a:rPr lang="en-US"/>
              <a:t>Our friends at Francis Manufacturing and Superior Aluminum are nearing completion on facility expansions of their own adding capacity, which is always an encouraging sign in manufacturing. A new pavilion and splash pad are under construction at the Village Park along with an expanded walking trail. In terms of housing, two new condos have been constructed in the Village this past year with another to be finished soon.</a:t>
            </a:r>
          </a:p>
        </p:txBody>
      </p:sp>
      <p:pic>
        <p:nvPicPr>
          <p:cNvPr id="4" name="Picture 3">
            <a:extLst>
              <a:ext uri="{FF2B5EF4-FFF2-40B4-BE49-F238E27FC236}">
                <a16:creationId xmlns:a16="http://schemas.microsoft.com/office/drawing/2014/main" id="{D49D1ACD-C369-FBFD-C6CE-658E9F8C1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Tree>
    <p:extLst>
      <p:ext uri="{BB962C8B-B14F-4D97-AF65-F5344CB8AC3E}">
        <p14:creationId xmlns:p14="http://schemas.microsoft.com/office/powerpoint/2010/main" val="58727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grpSp>
        <p:nvGrpSpPr>
          <p:cNvPr id="2" name="Group 2"/>
          <p:cNvGrpSpPr/>
          <p:nvPr/>
        </p:nvGrpSpPr>
        <p:grpSpPr>
          <a:xfrm rot="4024826">
            <a:off x="533537" y="-7269840"/>
            <a:ext cx="11124927" cy="15563591"/>
            <a:chOff x="0" y="0"/>
            <a:chExt cx="587707" cy="822192"/>
          </a:xfrm>
        </p:grpSpPr>
        <p:sp>
          <p:nvSpPr>
            <p:cNvPr id="3" name="Freeform 3"/>
            <p:cNvSpPr/>
            <p:nvPr/>
          </p:nvSpPr>
          <p:spPr>
            <a:xfrm>
              <a:off x="0" y="0"/>
              <a:ext cx="587707" cy="822192"/>
            </a:xfrm>
            <a:custGeom>
              <a:avLst/>
              <a:gdLst/>
              <a:ahLst/>
              <a:cxnLst/>
              <a:rect l="l" t="t" r="r" b="b"/>
              <a:pathLst>
                <a:path w="587707" h="822192">
                  <a:moveTo>
                    <a:pt x="203200" y="0"/>
                  </a:moveTo>
                  <a:lnTo>
                    <a:pt x="587707" y="0"/>
                  </a:lnTo>
                  <a:lnTo>
                    <a:pt x="384507" y="822192"/>
                  </a:lnTo>
                  <a:lnTo>
                    <a:pt x="0" y="822192"/>
                  </a:lnTo>
                  <a:lnTo>
                    <a:pt x="203200" y="0"/>
                  </a:lnTo>
                  <a:close/>
                </a:path>
              </a:pathLst>
            </a:custGeom>
            <a:solidFill>
              <a:srgbClr val="1E2328"/>
            </a:solidFill>
          </p:spPr>
          <p:txBody>
            <a:bodyPr/>
            <a:lstStyle/>
            <a:p>
              <a:pPr defTabSz="609630"/>
              <a:endParaRPr lang="en-US" sz="1200">
                <a:solidFill>
                  <a:prstClr val="black"/>
                </a:solidFill>
                <a:latin typeface="Calibri"/>
              </a:endParaRPr>
            </a:p>
          </p:txBody>
        </p:sp>
        <p:sp>
          <p:nvSpPr>
            <p:cNvPr id="4" name="TextBox 4"/>
            <p:cNvSpPr txBox="1"/>
            <p:nvPr/>
          </p:nvSpPr>
          <p:spPr>
            <a:xfrm>
              <a:off x="101600" y="0"/>
              <a:ext cx="384507" cy="822192"/>
            </a:xfrm>
            <a:prstGeom prst="rect">
              <a:avLst/>
            </a:prstGeom>
          </p:spPr>
          <p:txBody>
            <a:bodyPr lIns="33867" tIns="33867" rIns="33867" bIns="33867" rtlCol="0" anchor="ctr"/>
            <a:lstStyle/>
            <a:p>
              <a:pPr algn="ctr" defTabSz="609630">
                <a:lnSpc>
                  <a:spcPts val="1652"/>
                </a:lnSpc>
              </a:pPr>
              <a:endParaRPr sz="1200">
                <a:solidFill>
                  <a:prstClr val="black"/>
                </a:solidFill>
                <a:latin typeface="Calibri"/>
              </a:endParaRPr>
            </a:p>
          </p:txBody>
        </p:sp>
      </p:grpSp>
      <p:grpSp>
        <p:nvGrpSpPr>
          <p:cNvPr id="5" name="Group 5"/>
          <p:cNvGrpSpPr>
            <a:grpSpLocks noChangeAspect="1"/>
          </p:cNvGrpSpPr>
          <p:nvPr/>
        </p:nvGrpSpPr>
        <p:grpSpPr>
          <a:xfrm>
            <a:off x="4835384" y="2422737"/>
            <a:ext cx="2570058" cy="3749463"/>
            <a:chOff x="0" y="0"/>
            <a:chExt cx="4372610" cy="6379210"/>
          </a:xfrm>
        </p:grpSpPr>
        <p:sp>
          <p:nvSpPr>
            <p:cNvPr id="6" name="Freeform 6"/>
            <p:cNvSpPr/>
            <p:nvPr/>
          </p:nvSpPr>
          <p:spPr>
            <a:xfrm>
              <a:off x="12700" y="16510"/>
              <a:ext cx="4347210" cy="6350000"/>
            </a:xfrm>
            <a:custGeom>
              <a:avLst/>
              <a:gdLst/>
              <a:ahLst/>
              <a:cxnLst/>
              <a:rect l="l" t="t" r="r" b="b"/>
              <a:pathLst>
                <a:path w="4347210" h="6350000">
                  <a:moveTo>
                    <a:pt x="4347210" y="0"/>
                  </a:moveTo>
                  <a:lnTo>
                    <a:pt x="0" y="1079500"/>
                  </a:lnTo>
                  <a:lnTo>
                    <a:pt x="0" y="6350000"/>
                  </a:lnTo>
                  <a:lnTo>
                    <a:pt x="4347210" y="6350000"/>
                  </a:lnTo>
                  <a:lnTo>
                    <a:pt x="4347210" y="0"/>
                  </a:lnTo>
                  <a:close/>
                </a:path>
              </a:pathLst>
            </a:custGeom>
            <a:solidFill>
              <a:srgbClr val="88D098"/>
            </a:solidFill>
            <a:ln w="12700">
              <a:solidFill>
                <a:srgbClr val="000000"/>
              </a:solidFill>
            </a:ln>
          </p:spPr>
          <p:txBody>
            <a:bodyPr/>
            <a:lstStyle/>
            <a:p>
              <a:pPr defTabSz="609630"/>
              <a:endParaRPr lang="en-US" sz="1200">
                <a:solidFill>
                  <a:prstClr val="black"/>
                </a:solidFill>
                <a:latin typeface="Calibri"/>
              </a:endParaRPr>
            </a:p>
          </p:txBody>
        </p:sp>
        <p:sp>
          <p:nvSpPr>
            <p:cNvPr id="7" name="Freeform 7"/>
            <p:cNvSpPr/>
            <p:nvPr/>
          </p:nvSpPr>
          <p:spPr>
            <a:xfrm>
              <a:off x="0" y="0"/>
              <a:ext cx="4372610" cy="6379210"/>
            </a:xfrm>
            <a:custGeom>
              <a:avLst/>
              <a:gdLst/>
              <a:ahLst/>
              <a:cxnLst/>
              <a:rect l="l" t="t" r="r" b="b"/>
              <a:pathLst>
                <a:path w="4372610" h="637921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solidFill>
              <a:srgbClr val="88D098"/>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1573060" y="2422737"/>
            <a:ext cx="2570058" cy="3749463"/>
            <a:chOff x="0" y="0"/>
            <a:chExt cx="4372610" cy="6379210"/>
          </a:xfrm>
        </p:grpSpPr>
        <p:sp>
          <p:nvSpPr>
            <p:cNvPr id="9" name="Freeform 9"/>
            <p:cNvSpPr/>
            <p:nvPr/>
          </p:nvSpPr>
          <p:spPr>
            <a:xfrm>
              <a:off x="12700" y="16510"/>
              <a:ext cx="4347210" cy="6350000"/>
            </a:xfrm>
            <a:custGeom>
              <a:avLst/>
              <a:gdLst/>
              <a:ahLst/>
              <a:cxnLst/>
              <a:rect l="l" t="t" r="r" b="b"/>
              <a:pathLst>
                <a:path w="4347210" h="6350000">
                  <a:moveTo>
                    <a:pt x="4347210" y="0"/>
                  </a:moveTo>
                  <a:lnTo>
                    <a:pt x="0" y="1079500"/>
                  </a:lnTo>
                  <a:lnTo>
                    <a:pt x="0" y="6350000"/>
                  </a:lnTo>
                  <a:lnTo>
                    <a:pt x="4347210" y="6350000"/>
                  </a:lnTo>
                  <a:lnTo>
                    <a:pt x="4347210" y="0"/>
                  </a:lnTo>
                  <a:close/>
                </a:path>
              </a:pathLst>
            </a:custGeom>
            <a:solidFill>
              <a:srgbClr val="88D098"/>
            </a:solidFill>
            <a:ln w="12700">
              <a:solidFill>
                <a:srgbClr val="000000"/>
              </a:solidFill>
            </a:ln>
          </p:spPr>
          <p:txBody>
            <a:bodyPr/>
            <a:lstStyle/>
            <a:p>
              <a:pPr defTabSz="609630"/>
              <a:endParaRPr lang="en-US" sz="1200">
                <a:solidFill>
                  <a:prstClr val="black"/>
                </a:solidFill>
                <a:latin typeface="Calibri"/>
              </a:endParaRPr>
            </a:p>
          </p:txBody>
        </p:sp>
        <p:sp>
          <p:nvSpPr>
            <p:cNvPr id="10" name="Freeform 10"/>
            <p:cNvSpPr/>
            <p:nvPr/>
          </p:nvSpPr>
          <p:spPr>
            <a:xfrm>
              <a:off x="0" y="0"/>
              <a:ext cx="4372610" cy="6379210"/>
            </a:xfrm>
            <a:custGeom>
              <a:avLst/>
              <a:gdLst/>
              <a:ahLst/>
              <a:cxnLst/>
              <a:rect l="l" t="t" r="r" b="b"/>
              <a:pathLst>
                <a:path w="4372610" h="637921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solidFill>
              <a:srgbClr val="88D098"/>
            </a:solid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a:off x="1308925" y="1638886"/>
            <a:ext cx="2539535" cy="2694467"/>
            <a:chOff x="0" y="0"/>
            <a:chExt cx="4787900" cy="5080000"/>
          </a:xfrm>
        </p:grpSpPr>
        <p:sp>
          <p:nvSpPr>
            <p:cNvPr id="12" name="Freeform 12"/>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blipFill>
              <a:blip r:embed="rId2"/>
              <a:stretch>
                <a:fillRect l="-51088" r="-51088"/>
              </a:stretch>
            </a:blipFill>
          </p:spPr>
          <p:txBody>
            <a:bodyPr/>
            <a:lstStyle/>
            <a:p>
              <a:pPr defTabSz="609630"/>
              <a:endParaRPr lang="en-US" sz="1200">
                <a:solidFill>
                  <a:prstClr val="black"/>
                </a:solidFill>
                <a:latin typeface="Calibri"/>
              </a:endParaRPr>
            </a:p>
          </p:txBody>
        </p:sp>
      </p:grpSp>
      <p:grpSp>
        <p:nvGrpSpPr>
          <p:cNvPr id="13" name="Group 13"/>
          <p:cNvGrpSpPr>
            <a:grpSpLocks noChangeAspect="1"/>
          </p:cNvGrpSpPr>
          <p:nvPr/>
        </p:nvGrpSpPr>
        <p:grpSpPr>
          <a:xfrm>
            <a:off x="4571251" y="1638886"/>
            <a:ext cx="2539535" cy="2694467"/>
            <a:chOff x="0" y="0"/>
            <a:chExt cx="4787900" cy="5080000"/>
          </a:xfrm>
        </p:grpSpPr>
        <p:sp>
          <p:nvSpPr>
            <p:cNvPr id="14" name="Freeform 14"/>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sp>
        <p:nvSpPr>
          <p:cNvPr id="15" name="TextBox 15"/>
          <p:cNvSpPr txBox="1"/>
          <p:nvPr/>
        </p:nvSpPr>
        <p:spPr>
          <a:xfrm>
            <a:off x="1573060" y="4445691"/>
            <a:ext cx="2563766" cy="298864"/>
          </a:xfrm>
          <a:prstGeom prst="rect">
            <a:avLst/>
          </a:prstGeom>
        </p:spPr>
        <p:txBody>
          <a:bodyPr lIns="0" tIns="0" rIns="0" bIns="0" rtlCol="0" anchor="t">
            <a:spAutoFit/>
          </a:bodyPr>
          <a:lstStyle/>
          <a:p>
            <a:pPr algn="ctr" defTabSz="609630">
              <a:lnSpc>
                <a:spcPts val="2480"/>
              </a:lnSpc>
            </a:pPr>
            <a:r>
              <a:rPr lang="en-US" sz="2000">
                <a:solidFill>
                  <a:srgbClr val="FFFFFF"/>
                </a:solidFill>
                <a:latin typeface="Barlow SemiCondensed Bold"/>
              </a:rPr>
              <a:t>COPELAND</a:t>
            </a:r>
          </a:p>
        </p:txBody>
      </p:sp>
      <p:sp>
        <p:nvSpPr>
          <p:cNvPr id="16" name="TextBox 16"/>
          <p:cNvSpPr txBox="1"/>
          <p:nvPr/>
        </p:nvSpPr>
        <p:spPr>
          <a:xfrm>
            <a:off x="4954163" y="4445691"/>
            <a:ext cx="2326208" cy="298864"/>
          </a:xfrm>
          <a:prstGeom prst="rect">
            <a:avLst/>
          </a:prstGeom>
        </p:spPr>
        <p:txBody>
          <a:bodyPr lIns="0" tIns="0" rIns="0" bIns="0" rtlCol="0" anchor="t">
            <a:spAutoFit/>
          </a:bodyPr>
          <a:lstStyle/>
          <a:p>
            <a:pPr algn="ctr" defTabSz="609630">
              <a:lnSpc>
                <a:spcPts val="2480"/>
              </a:lnSpc>
            </a:pPr>
            <a:r>
              <a:rPr lang="en-US" sz="2000">
                <a:solidFill>
                  <a:srgbClr val="FFFFFF"/>
                </a:solidFill>
                <a:latin typeface="Barlow SemiCondensed Bold"/>
              </a:rPr>
              <a:t>CARGILL</a:t>
            </a:r>
          </a:p>
        </p:txBody>
      </p:sp>
      <p:sp>
        <p:nvSpPr>
          <p:cNvPr id="17" name="TextBox 17"/>
          <p:cNvSpPr txBox="1"/>
          <p:nvPr/>
        </p:nvSpPr>
        <p:spPr>
          <a:xfrm>
            <a:off x="1840551" y="5218052"/>
            <a:ext cx="2028783" cy="759375"/>
          </a:xfrm>
          <a:prstGeom prst="rect">
            <a:avLst/>
          </a:prstGeom>
        </p:spPr>
        <p:txBody>
          <a:bodyPr lIns="0" tIns="0" rIns="0" bIns="0" rtlCol="0" anchor="t">
            <a:spAutoFit/>
          </a:bodyPr>
          <a:lstStyle/>
          <a:p>
            <a:pPr algn="ctr" defTabSz="609630">
              <a:lnSpc>
                <a:spcPts val="1488"/>
              </a:lnSpc>
            </a:pPr>
            <a:r>
              <a:rPr lang="en-US" sz="1200">
                <a:solidFill>
                  <a:srgbClr val="FFFFFF"/>
                </a:solidFill>
                <a:latin typeface="Montserrat"/>
              </a:rPr>
              <a:t>Copeland is completing a 4-year $100 million renovation and expansion of its Sidney location.</a:t>
            </a:r>
          </a:p>
        </p:txBody>
      </p:sp>
      <p:sp>
        <p:nvSpPr>
          <p:cNvPr id="18" name="TextBox 18"/>
          <p:cNvSpPr txBox="1"/>
          <p:nvPr/>
        </p:nvSpPr>
        <p:spPr>
          <a:xfrm>
            <a:off x="5102877" y="5218052"/>
            <a:ext cx="2028783" cy="567015"/>
          </a:xfrm>
          <a:prstGeom prst="rect">
            <a:avLst/>
          </a:prstGeom>
        </p:spPr>
        <p:txBody>
          <a:bodyPr lIns="0" tIns="0" rIns="0" bIns="0" rtlCol="0" anchor="t">
            <a:spAutoFit/>
          </a:bodyPr>
          <a:lstStyle/>
          <a:p>
            <a:pPr algn="ctr" defTabSz="609630">
              <a:lnSpc>
                <a:spcPts val="1488"/>
              </a:lnSpc>
            </a:pPr>
            <a:r>
              <a:rPr lang="en-US" sz="1200">
                <a:solidFill>
                  <a:srgbClr val="FFFFFF"/>
                </a:solidFill>
                <a:latin typeface="Montserrat"/>
              </a:rPr>
              <a:t>Creation and expansion of almost ~$300 million in development</a:t>
            </a:r>
          </a:p>
        </p:txBody>
      </p:sp>
      <p:sp>
        <p:nvSpPr>
          <p:cNvPr id="19" name="Freeform 19"/>
          <p:cNvSpPr/>
          <p:nvPr/>
        </p:nvSpPr>
        <p:spPr>
          <a:xfrm>
            <a:off x="11343058" y="6172200"/>
            <a:ext cx="163142" cy="165550"/>
          </a:xfrm>
          <a:custGeom>
            <a:avLst/>
            <a:gdLst/>
            <a:ahLst/>
            <a:cxnLst/>
            <a:rect l="l" t="t" r="r" b="b"/>
            <a:pathLst>
              <a:path w="244713" h="248325">
                <a:moveTo>
                  <a:pt x="0" y="0"/>
                </a:moveTo>
                <a:lnTo>
                  <a:pt x="244713" y="0"/>
                </a:lnTo>
                <a:lnTo>
                  <a:pt x="244713" y="248325"/>
                </a:lnTo>
                <a:lnTo>
                  <a:pt x="0" y="24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flipH="1">
            <a:off x="11102185" y="6172200"/>
            <a:ext cx="163142" cy="165550"/>
          </a:xfrm>
          <a:custGeom>
            <a:avLst/>
            <a:gdLst/>
            <a:ahLst/>
            <a:cxnLst/>
            <a:rect l="l" t="t" r="r" b="b"/>
            <a:pathLst>
              <a:path w="244713" h="248325">
                <a:moveTo>
                  <a:pt x="244713" y="0"/>
                </a:moveTo>
                <a:lnTo>
                  <a:pt x="0" y="0"/>
                </a:lnTo>
                <a:lnTo>
                  <a:pt x="0" y="248325"/>
                </a:lnTo>
                <a:lnTo>
                  <a:pt x="244713" y="248325"/>
                </a:lnTo>
                <a:lnTo>
                  <a:pt x="244713"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1" name="TextBox 21"/>
          <p:cNvSpPr txBox="1"/>
          <p:nvPr/>
        </p:nvSpPr>
        <p:spPr>
          <a:xfrm>
            <a:off x="8389693" y="1832481"/>
            <a:ext cx="3091508" cy="512961"/>
          </a:xfrm>
          <a:prstGeom prst="rect">
            <a:avLst/>
          </a:prstGeom>
        </p:spPr>
        <p:txBody>
          <a:bodyPr lIns="0" tIns="0" rIns="0" bIns="0" rtlCol="0" anchor="t">
            <a:spAutoFit/>
          </a:bodyPr>
          <a:lstStyle/>
          <a:p>
            <a:pPr defTabSz="609630">
              <a:lnSpc>
                <a:spcPts val="4033"/>
              </a:lnSpc>
            </a:pPr>
            <a:r>
              <a:rPr lang="en-US" sz="3666">
                <a:solidFill>
                  <a:srgbClr val="88D098"/>
                </a:solidFill>
                <a:latin typeface="Barlow SemiCondensed Bold"/>
              </a:rPr>
              <a:t>BUSINESS</a:t>
            </a:r>
          </a:p>
        </p:txBody>
      </p:sp>
      <p:sp>
        <p:nvSpPr>
          <p:cNvPr id="22" name="TextBox 22"/>
          <p:cNvSpPr txBox="1"/>
          <p:nvPr/>
        </p:nvSpPr>
        <p:spPr>
          <a:xfrm>
            <a:off x="8389693" y="2361648"/>
            <a:ext cx="3091508" cy="1025922"/>
          </a:xfrm>
          <a:prstGeom prst="rect">
            <a:avLst/>
          </a:prstGeom>
        </p:spPr>
        <p:txBody>
          <a:bodyPr lIns="0" tIns="0" rIns="0" bIns="0" rtlCol="0" anchor="t">
            <a:spAutoFit/>
          </a:bodyPr>
          <a:lstStyle/>
          <a:p>
            <a:pPr defTabSz="609630">
              <a:lnSpc>
                <a:spcPts val="4033"/>
              </a:lnSpc>
            </a:pPr>
            <a:r>
              <a:rPr lang="en-US" sz="3666">
                <a:solidFill>
                  <a:srgbClr val="FFFFFF"/>
                </a:solidFill>
                <a:latin typeface="Barlow SemiCondensed Bold"/>
              </a:rPr>
              <a:t>DEVELOPMENT</a:t>
            </a:r>
          </a:p>
        </p:txBody>
      </p:sp>
      <p:sp>
        <p:nvSpPr>
          <p:cNvPr id="23" name="AutoShape 23"/>
          <p:cNvSpPr/>
          <p:nvPr/>
        </p:nvSpPr>
        <p:spPr>
          <a:xfrm>
            <a:off x="8389693" y="3109057"/>
            <a:ext cx="590922" cy="0"/>
          </a:xfrm>
          <a:prstGeom prst="line">
            <a:avLst/>
          </a:prstGeom>
          <a:ln w="38100" cap="flat">
            <a:solidFill>
              <a:srgbClr val="88D098"/>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24" name="TextBox 24"/>
          <p:cNvSpPr txBox="1"/>
          <p:nvPr/>
        </p:nvSpPr>
        <p:spPr>
          <a:xfrm>
            <a:off x="8389693" y="3828230"/>
            <a:ext cx="3326970" cy="2599622"/>
          </a:xfrm>
          <a:prstGeom prst="rect">
            <a:avLst/>
          </a:prstGeom>
        </p:spPr>
        <p:txBody>
          <a:bodyPr lIns="0" tIns="0" rIns="0" bIns="0" rtlCol="0" anchor="t">
            <a:spAutoFit/>
          </a:bodyPr>
          <a:lstStyle/>
          <a:p>
            <a:pPr marL="259097" lvl="1" indent="-129548" defTabSz="609630">
              <a:lnSpc>
                <a:spcPts val="1680"/>
              </a:lnSpc>
              <a:buFont typeface="Arial"/>
              <a:buChar char="•"/>
            </a:pPr>
            <a:r>
              <a:rPr lang="en-US" sz="1200">
                <a:solidFill>
                  <a:srgbClr val="1E2328"/>
                </a:solidFill>
                <a:latin typeface="Montserrat"/>
              </a:rPr>
              <a:t>Tax Increment Financing (TIF)</a:t>
            </a:r>
          </a:p>
          <a:p>
            <a:pPr marL="259097" lvl="1" indent="-129548" defTabSz="609630">
              <a:lnSpc>
                <a:spcPts val="1680"/>
              </a:lnSpc>
              <a:buFont typeface="Arial"/>
              <a:buChar char="•"/>
            </a:pPr>
            <a:r>
              <a:rPr lang="en-US" sz="1200">
                <a:solidFill>
                  <a:srgbClr val="1E2328"/>
                </a:solidFill>
                <a:latin typeface="Montserrat"/>
              </a:rPr>
              <a:t>Enterprise Zones (EZ)</a:t>
            </a:r>
          </a:p>
          <a:p>
            <a:pPr marL="259097" lvl="1" indent="-129548" defTabSz="609630">
              <a:lnSpc>
                <a:spcPts val="1680"/>
              </a:lnSpc>
              <a:buFont typeface="Arial"/>
              <a:buChar char="•"/>
            </a:pPr>
            <a:r>
              <a:rPr lang="en-US" sz="1200">
                <a:solidFill>
                  <a:srgbClr val="1E2328"/>
                </a:solidFill>
                <a:latin typeface="Montserrat"/>
              </a:rPr>
              <a:t>Community Reinvestment Area (CRA) agreements</a:t>
            </a:r>
          </a:p>
          <a:p>
            <a:pPr marL="259097" lvl="1" indent="-129548" defTabSz="609630">
              <a:lnSpc>
                <a:spcPts val="1680"/>
              </a:lnSpc>
              <a:buFont typeface="Arial"/>
              <a:buChar char="•"/>
            </a:pPr>
            <a:r>
              <a:rPr lang="en-US" sz="1200">
                <a:solidFill>
                  <a:srgbClr val="1E2328"/>
                </a:solidFill>
                <a:latin typeface="Montserrat"/>
              </a:rPr>
              <a:t>Municipal Job Creation Tax Credit program</a:t>
            </a:r>
          </a:p>
          <a:p>
            <a:pPr marL="259097" lvl="1" indent="-129548" defTabSz="609630">
              <a:lnSpc>
                <a:spcPts val="1680"/>
              </a:lnSpc>
              <a:buFont typeface="Arial"/>
              <a:buChar char="•"/>
            </a:pPr>
            <a:r>
              <a:rPr lang="en-US" sz="1200">
                <a:solidFill>
                  <a:srgbClr val="1E2328"/>
                </a:solidFill>
                <a:latin typeface="Montserrat"/>
              </a:rPr>
              <a:t>Municipal Water Rebate program</a:t>
            </a:r>
          </a:p>
          <a:p>
            <a:pPr marL="259097" lvl="1" indent="-129548" defTabSz="609630">
              <a:lnSpc>
                <a:spcPts val="1680"/>
              </a:lnSpc>
              <a:buFont typeface="Arial"/>
              <a:buChar char="•"/>
            </a:pPr>
            <a:r>
              <a:rPr lang="en-US" sz="1200">
                <a:solidFill>
                  <a:srgbClr val="1E2328"/>
                </a:solidFill>
                <a:latin typeface="Montserrat"/>
              </a:rPr>
              <a:t>Community Development Block Grant (CDBG) Economic Development grant/loan</a:t>
            </a:r>
          </a:p>
          <a:p>
            <a:pPr marL="259097" lvl="1" indent="-129548" defTabSz="609630">
              <a:lnSpc>
                <a:spcPts val="1680"/>
              </a:lnSpc>
              <a:buFont typeface="Arial"/>
              <a:buChar char="•"/>
            </a:pPr>
            <a:r>
              <a:rPr lang="en-US" sz="1200">
                <a:solidFill>
                  <a:srgbClr val="1E2328"/>
                </a:solidFill>
                <a:latin typeface="Montserrat"/>
              </a:rPr>
              <a:t>Port Authority Co-operative agreements</a:t>
            </a:r>
          </a:p>
        </p:txBody>
      </p:sp>
      <p:sp>
        <p:nvSpPr>
          <p:cNvPr id="25" name="Freeform 25"/>
          <p:cNvSpPr/>
          <p:nvPr/>
        </p:nvSpPr>
        <p:spPr>
          <a:xfrm>
            <a:off x="552450" y="380241"/>
            <a:ext cx="2045567" cy="890728"/>
          </a:xfrm>
          <a:custGeom>
            <a:avLst/>
            <a:gdLst/>
            <a:ahLst/>
            <a:cxnLst/>
            <a:rect l="l" t="t" r="r" b="b"/>
            <a:pathLst>
              <a:path w="3068350" h="1336092">
                <a:moveTo>
                  <a:pt x="0" y="0"/>
                </a:moveTo>
                <a:lnTo>
                  <a:pt x="3068350" y="0"/>
                </a:lnTo>
                <a:lnTo>
                  <a:pt x="3068350" y="1336091"/>
                </a:lnTo>
                <a:lnTo>
                  <a:pt x="0" y="133609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nvGrpSpPr>
          <p:cNvPr id="26" name="Group 26"/>
          <p:cNvGrpSpPr>
            <a:grpSpLocks noChangeAspect="1"/>
          </p:cNvGrpSpPr>
          <p:nvPr/>
        </p:nvGrpSpPr>
        <p:grpSpPr>
          <a:xfrm>
            <a:off x="4571251" y="1638886"/>
            <a:ext cx="2539535" cy="2694467"/>
            <a:chOff x="0" y="0"/>
            <a:chExt cx="4787900" cy="5080000"/>
          </a:xfrm>
        </p:grpSpPr>
        <p:sp>
          <p:nvSpPr>
            <p:cNvPr id="27" name="Freeform 27"/>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blipFill>
              <a:blip r:embed="rId8"/>
              <a:stretch>
                <a:fillRect l="-110290" t="-7921" r="-55358" b="-32705"/>
              </a:stretch>
            </a:blipFill>
          </p:spPr>
          <p:txBody>
            <a:bodyPr/>
            <a:lstStyle/>
            <a:p>
              <a:pPr defTabSz="609630"/>
              <a:endParaRPr lang="en-US" sz="1200">
                <a:solidFill>
                  <a:prstClr val="black"/>
                </a:solidFill>
                <a:latin typeface="Calibri"/>
              </a:endParaRPr>
            </a:p>
          </p:txBody>
        </p:sp>
      </p:gr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EFC"/>
        </a:solidFill>
        <a:effectLst/>
      </p:bgPr>
    </p:bg>
    <p:spTree>
      <p:nvGrpSpPr>
        <p:cNvPr id="1" name=""/>
        <p:cNvGrpSpPr/>
        <p:nvPr/>
      </p:nvGrpSpPr>
      <p:grpSpPr>
        <a:xfrm>
          <a:off x="0" y="0"/>
          <a:ext cx="0" cy="0"/>
          <a:chOff x="0" y="0"/>
          <a:chExt cx="0" cy="0"/>
        </a:xfrm>
      </p:grpSpPr>
      <p:grpSp>
        <p:nvGrpSpPr>
          <p:cNvPr id="2" name="Group 2"/>
          <p:cNvGrpSpPr/>
          <p:nvPr/>
        </p:nvGrpSpPr>
        <p:grpSpPr>
          <a:xfrm rot="4024826">
            <a:off x="533537" y="-7269840"/>
            <a:ext cx="11124927" cy="15563591"/>
            <a:chOff x="0" y="0"/>
            <a:chExt cx="587707" cy="822192"/>
          </a:xfrm>
        </p:grpSpPr>
        <p:sp>
          <p:nvSpPr>
            <p:cNvPr id="3" name="Freeform 3"/>
            <p:cNvSpPr/>
            <p:nvPr/>
          </p:nvSpPr>
          <p:spPr>
            <a:xfrm>
              <a:off x="0" y="0"/>
              <a:ext cx="587707" cy="822192"/>
            </a:xfrm>
            <a:custGeom>
              <a:avLst/>
              <a:gdLst/>
              <a:ahLst/>
              <a:cxnLst/>
              <a:rect l="l" t="t" r="r" b="b"/>
              <a:pathLst>
                <a:path w="587707" h="822192">
                  <a:moveTo>
                    <a:pt x="203200" y="0"/>
                  </a:moveTo>
                  <a:lnTo>
                    <a:pt x="587707" y="0"/>
                  </a:lnTo>
                  <a:lnTo>
                    <a:pt x="384507" y="822192"/>
                  </a:lnTo>
                  <a:lnTo>
                    <a:pt x="0" y="822192"/>
                  </a:lnTo>
                  <a:lnTo>
                    <a:pt x="203200" y="0"/>
                  </a:lnTo>
                  <a:close/>
                </a:path>
              </a:pathLst>
            </a:custGeom>
            <a:solidFill>
              <a:srgbClr val="1E2328"/>
            </a:solidFill>
          </p:spPr>
          <p:txBody>
            <a:bodyPr/>
            <a:lstStyle/>
            <a:p>
              <a:pPr defTabSz="609630"/>
              <a:endParaRPr lang="en-US" sz="1200">
                <a:solidFill>
                  <a:prstClr val="black"/>
                </a:solidFill>
                <a:latin typeface="Calibri"/>
              </a:endParaRPr>
            </a:p>
          </p:txBody>
        </p:sp>
        <p:sp>
          <p:nvSpPr>
            <p:cNvPr id="4" name="TextBox 4"/>
            <p:cNvSpPr txBox="1"/>
            <p:nvPr/>
          </p:nvSpPr>
          <p:spPr>
            <a:xfrm>
              <a:off x="101600" y="0"/>
              <a:ext cx="384507" cy="822192"/>
            </a:xfrm>
            <a:prstGeom prst="rect">
              <a:avLst/>
            </a:prstGeom>
          </p:spPr>
          <p:txBody>
            <a:bodyPr lIns="33867" tIns="33867" rIns="33867" bIns="33867" rtlCol="0" anchor="ctr"/>
            <a:lstStyle/>
            <a:p>
              <a:pPr algn="ctr" defTabSz="609630">
                <a:lnSpc>
                  <a:spcPts val="1652"/>
                </a:lnSpc>
              </a:pPr>
              <a:endParaRPr sz="1200">
                <a:solidFill>
                  <a:prstClr val="black"/>
                </a:solidFill>
                <a:latin typeface="Calibri"/>
              </a:endParaRPr>
            </a:p>
          </p:txBody>
        </p:sp>
      </p:grpSp>
      <p:grpSp>
        <p:nvGrpSpPr>
          <p:cNvPr id="5" name="Group 5"/>
          <p:cNvGrpSpPr>
            <a:grpSpLocks noChangeAspect="1"/>
          </p:cNvGrpSpPr>
          <p:nvPr/>
        </p:nvGrpSpPr>
        <p:grpSpPr>
          <a:xfrm>
            <a:off x="4835384" y="2422737"/>
            <a:ext cx="2570058" cy="3749463"/>
            <a:chOff x="0" y="0"/>
            <a:chExt cx="4372610" cy="6379210"/>
          </a:xfrm>
        </p:grpSpPr>
        <p:sp>
          <p:nvSpPr>
            <p:cNvPr id="6" name="Freeform 6"/>
            <p:cNvSpPr/>
            <p:nvPr/>
          </p:nvSpPr>
          <p:spPr>
            <a:xfrm>
              <a:off x="12700" y="16510"/>
              <a:ext cx="4347210" cy="6350000"/>
            </a:xfrm>
            <a:custGeom>
              <a:avLst/>
              <a:gdLst/>
              <a:ahLst/>
              <a:cxnLst/>
              <a:rect l="l" t="t" r="r" b="b"/>
              <a:pathLst>
                <a:path w="4347210" h="6350000">
                  <a:moveTo>
                    <a:pt x="4347210" y="0"/>
                  </a:moveTo>
                  <a:lnTo>
                    <a:pt x="0" y="1079500"/>
                  </a:lnTo>
                  <a:lnTo>
                    <a:pt x="0" y="6350000"/>
                  </a:lnTo>
                  <a:lnTo>
                    <a:pt x="4347210" y="6350000"/>
                  </a:lnTo>
                  <a:lnTo>
                    <a:pt x="4347210" y="0"/>
                  </a:lnTo>
                  <a:close/>
                </a:path>
              </a:pathLst>
            </a:custGeom>
            <a:solidFill>
              <a:srgbClr val="88D098"/>
            </a:solidFill>
            <a:ln w="12700">
              <a:solidFill>
                <a:srgbClr val="000000"/>
              </a:solidFill>
            </a:ln>
          </p:spPr>
          <p:txBody>
            <a:bodyPr/>
            <a:lstStyle/>
            <a:p>
              <a:pPr defTabSz="609630"/>
              <a:endParaRPr lang="en-US" sz="1200">
                <a:solidFill>
                  <a:prstClr val="black"/>
                </a:solidFill>
                <a:latin typeface="Calibri"/>
              </a:endParaRPr>
            </a:p>
          </p:txBody>
        </p:sp>
        <p:sp>
          <p:nvSpPr>
            <p:cNvPr id="7" name="Freeform 7"/>
            <p:cNvSpPr/>
            <p:nvPr/>
          </p:nvSpPr>
          <p:spPr>
            <a:xfrm>
              <a:off x="0" y="0"/>
              <a:ext cx="4372610" cy="6379210"/>
            </a:xfrm>
            <a:custGeom>
              <a:avLst/>
              <a:gdLst/>
              <a:ahLst/>
              <a:cxnLst/>
              <a:rect l="l" t="t" r="r" b="b"/>
              <a:pathLst>
                <a:path w="4372610" h="637921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solidFill>
              <a:srgbClr val="88D098"/>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1573060" y="2422737"/>
            <a:ext cx="2570058" cy="3749463"/>
            <a:chOff x="0" y="0"/>
            <a:chExt cx="4372610" cy="6379210"/>
          </a:xfrm>
        </p:grpSpPr>
        <p:sp>
          <p:nvSpPr>
            <p:cNvPr id="9" name="Freeform 9"/>
            <p:cNvSpPr/>
            <p:nvPr/>
          </p:nvSpPr>
          <p:spPr>
            <a:xfrm>
              <a:off x="12700" y="16510"/>
              <a:ext cx="4347210" cy="6350000"/>
            </a:xfrm>
            <a:custGeom>
              <a:avLst/>
              <a:gdLst/>
              <a:ahLst/>
              <a:cxnLst/>
              <a:rect l="l" t="t" r="r" b="b"/>
              <a:pathLst>
                <a:path w="4347210" h="6350000">
                  <a:moveTo>
                    <a:pt x="4347210" y="0"/>
                  </a:moveTo>
                  <a:lnTo>
                    <a:pt x="0" y="1079500"/>
                  </a:lnTo>
                  <a:lnTo>
                    <a:pt x="0" y="6350000"/>
                  </a:lnTo>
                  <a:lnTo>
                    <a:pt x="4347210" y="6350000"/>
                  </a:lnTo>
                  <a:lnTo>
                    <a:pt x="4347210" y="0"/>
                  </a:lnTo>
                  <a:close/>
                </a:path>
              </a:pathLst>
            </a:custGeom>
            <a:solidFill>
              <a:srgbClr val="88D098"/>
            </a:solidFill>
            <a:ln w="12700">
              <a:solidFill>
                <a:srgbClr val="000000"/>
              </a:solidFill>
            </a:ln>
          </p:spPr>
          <p:txBody>
            <a:bodyPr/>
            <a:lstStyle/>
            <a:p>
              <a:pPr defTabSz="609630"/>
              <a:endParaRPr lang="en-US" sz="1200">
                <a:solidFill>
                  <a:prstClr val="black"/>
                </a:solidFill>
                <a:latin typeface="Calibri"/>
              </a:endParaRPr>
            </a:p>
          </p:txBody>
        </p:sp>
        <p:sp>
          <p:nvSpPr>
            <p:cNvPr id="10" name="Freeform 10"/>
            <p:cNvSpPr/>
            <p:nvPr/>
          </p:nvSpPr>
          <p:spPr>
            <a:xfrm>
              <a:off x="0" y="0"/>
              <a:ext cx="4372610" cy="6379210"/>
            </a:xfrm>
            <a:custGeom>
              <a:avLst/>
              <a:gdLst/>
              <a:ahLst/>
              <a:cxnLst/>
              <a:rect l="l" t="t" r="r" b="b"/>
              <a:pathLst>
                <a:path w="4372610" h="637921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solidFill>
              <a:srgbClr val="88D098"/>
            </a:solidFill>
          </p:spPr>
          <p:txBody>
            <a:bodyPr/>
            <a:lstStyle/>
            <a:p>
              <a:pPr defTabSz="609630"/>
              <a:endParaRPr lang="en-US" sz="1200">
                <a:solidFill>
                  <a:prstClr val="black"/>
                </a:solidFill>
                <a:latin typeface="Calibri"/>
              </a:endParaRPr>
            </a:p>
          </p:txBody>
        </p:sp>
      </p:grpSp>
      <p:grpSp>
        <p:nvGrpSpPr>
          <p:cNvPr id="11" name="Group 11"/>
          <p:cNvGrpSpPr>
            <a:grpSpLocks noChangeAspect="1"/>
          </p:cNvGrpSpPr>
          <p:nvPr/>
        </p:nvGrpSpPr>
        <p:grpSpPr>
          <a:xfrm>
            <a:off x="1308925" y="1638886"/>
            <a:ext cx="2539535" cy="2694467"/>
            <a:chOff x="0" y="0"/>
            <a:chExt cx="4787900" cy="5080000"/>
          </a:xfrm>
        </p:grpSpPr>
        <p:sp>
          <p:nvSpPr>
            <p:cNvPr id="12" name="Freeform 12"/>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blipFill>
              <a:blip r:embed="rId2"/>
              <a:stretch>
                <a:fillRect l="-236" r="-65390" b="-10446"/>
              </a:stretch>
            </a:blipFill>
          </p:spPr>
          <p:txBody>
            <a:bodyPr/>
            <a:lstStyle/>
            <a:p>
              <a:pPr defTabSz="609630"/>
              <a:endParaRPr lang="en-US" sz="1200">
                <a:solidFill>
                  <a:prstClr val="black"/>
                </a:solidFill>
                <a:latin typeface="Calibri"/>
              </a:endParaRPr>
            </a:p>
          </p:txBody>
        </p:sp>
      </p:grpSp>
      <p:grpSp>
        <p:nvGrpSpPr>
          <p:cNvPr id="13" name="Group 13"/>
          <p:cNvGrpSpPr>
            <a:grpSpLocks noChangeAspect="1"/>
          </p:cNvGrpSpPr>
          <p:nvPr/>
        </p:nvGrpSpPr>
        <p:grpSpPr>
          <a:xfrm>
            <a:off x="4571251" y="1638886"/>
            <a:ext cx="2539535" cy="2694467"/>
            <a:chOff x="0" y="0"/>
            <a:chExt cx="4787900" cy="5080000"/>
          </a:xfrm>
        </p:grpSpPr>
        <p:sp>
          <p:nvSpPr>
            <p:cNvPr id="14" name="Freeform 14"/>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sp>
        <p:nvSpPr>
          <p:cNvPr id="15" name="Freeform 15"/>
          <p:cNvSpPr/>
          <p:nvPr/>
        </p:nvSpPr>
        <p:spPr>
          <a:xfrm>
            <a:off x="11343058" y="6172200"/>
            <a:ext cx="163142" cy="165550"/>
          </a:xfrm>
          <a:custGeom>
            <a:avLst/>
            <a:gdLst/>
            <a:ahLst/>
            <a:cxnLst/>
            <a:rect l="l" t="t" r="r" b="b"/>
            <a:pathLst>
              <a:path w="244713" h="248325">
                <a:moveTo>
                  <a:pt x="0" y="0"/>
                </a:moveTo>
                <a:lnTo>
                  <a:pt x="244713" y="0"/>
                </a:lnTo>
                <a:lnTo>
                  <a:pt x="244713" y="248325"/>
                </a:lnTo>
                <a:lnTo>
                  <a:pt x="0" y="248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11102185" y="6172200"/>
            <a:ext cx="163142" cy="165550"/>
          </a:xfrm>
          <a:custGeom>
            <a:avLst/>
            <a:gdLst/>
            <a:ahLst/>
            <a:cxnLst/>
            <a:rect l="l" t="t" r="r" b="b"/>
            <a:pathLst>
              <a:path w="244713" h="248325">
                <a:moveTo>
                  <a:pt x="244713" y="0"/>
                </a:moveTo>
                <a:lnTo>
                  <a:pt x="0" y="0"/>
                </a:lnTo>
                <a:lnTo>
                  <a:pt x="0" y="248325"/>
                </a:lnTo>
                <a:lnTo>
                  <a:pt x="244713" y="248325"/>
                </a:lnTo>
                <a:lnTo>
                  <a:pt x="244713"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552450" y="380241"/>
            <a:ext cx="2045567" cy="890728"/>
          </a:xfrm>
          <a:custGeom>
            <a:avLst/>
            <a:gdLst/>
            <a:ahLst/>
            <a:cxnLst/>
            <a:rect l="l" t="t" r="r" b="b"/>
            <a:pathLst>
              <a:path w="3068350" h="1336092">
                <a:moveTo>
                  <a:pt x="0" y="0"/>
                </a:moveTo>
                <a:lnTo>
                  <a:pt x="3068350" y="0"/>
                </a:lnTo>
                <a:lnTo>
                  <a:pt x="3068350" y="1336091"/>
                </a:lnTo>
                <a:lnTo>
                  <a:pt x="0" y="133609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nvGrpSpPr>
          <p:cNvPr id="18" name="Group 18"/>
          <p:cNvGrpSpPr>
            <a:grpSpLocks noChangeAspect="1"/>
          </p:cNvGrpSpPr>
          <p:nvPr/>
        </p:nvGrpSpPr>
        <p:grpSpPr>
          <a:xfrm>
            <a:off x="4571251" y="1638886"/>
            <a:ext cx="2539535" cy="2694467"/>
            <a:chOff x="0" y="0"/>
            <a:chExt cx="4787900" cy="5080000"/>
          </a:xfrm>
        </p:grpSpPr>
        <p:sp>
          <p:nvSpPr>
            <p:cNvPr id="19" name="Freeform 19"/>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blipFill>
              <a:blip r:embed="rId8"/>
              <a:stretch>
                <a:fillRect l="-37157" r="-153198"/>
              </a:stretch>
            </a:blipFill>
          </p:spPr>
          <p:txBody>
            <a:bodyPr/>
            <a:lstStyle/>
            <a:p>
              <a:pPr defTabSz="609630"/>
              <a:endParaRPr lang="en-US" sz="1200">
                <a:solidFill>
                  <a:prstClr val="black"/>
                </a:solidFill>
                <a:latin typeface="Calibri"/>
              </a:endParaRPr>
            </a:p>
          </p:txBody>
        </p:sp>
      </p:grpSp>
      <p:grpSp>
        <p:nvGrpSpPr>
          <p:cNvPr id="20" name="Group 20"/>
          <p:cNvGrpSpPr>
            <a:grpSpLocks noChangeAspect="1"/>
          </p:cNvGrpSpPr>
          <p:nvPr/>
        </p:nvGrpSpPr>
        <p:grpSpPr>
          <a:xfrm>
            <a:off x="8361727" y="2422737"/>
            <a:ext cx="2570058" cy="3749463"/>
            <a:chOff x="0" y="0"/>
            <a:chExt cx="4372610" cy="6379210"/>
          </a:xfrm>
        </p:grpSpPr>
        <p:sp>
          <p:nvSpPr>
            <p:cNvPr id="21" name="Freeform 21"/>
            <p:cNvSpPr/>
            <p:nvPr/>
          </p:nvSpPr>
          <p:spPr>
            <a:xfrm>
              <a:off x="12700" y="16510"/>
              <a:ext cx="4347210" cy="6350000"/>
            </a:xfrm>
            <a:custGeom>
              <a:avLst/>
              <a:gdLst/>
              <a:ahLst/>
              <a:cxnLst/>
              <a:rect l="l" t="t" r="r" b="b"/>
              <a:pathLst>
                <a:path w="4347210" h="6350000">
                  <a:moveTo>
                    <a:pt x="4347210" y="0"/>
                  </a:moveTo>
                  <a:lnTo>
                    <a:pt x="0" y="1079500"/>
                  </a:lnTo>
                  <a:lnTo>
                    <a:pt x="0" y="6350000"/>
                  </a:lnTo>
                  <a:lnTo>
                    <a:pt x="4347210" y="6350000"/>
                  </a:lnTo>
                  <a:lnTo>
                    <a:pt x="4347210" y="0"/>
                  </a:lnTo>
                  <a:close/>
                </a:path>
              </a:pathLst>
            </a:custGeom>
            <a:solidFill>
              <a:srgbClr val="88D098"/>
            </a:solidFill>
            <a:ln w="12700">
              <a:solidFill>
                <a:srgbClr val="000000"/>
              </a:solidFill>
            </a:ln>
          </p:spPr>
          <p:txBody>
            <a:bodyPr/>
            <a:lstStyle/>
            <a:p>
              <a:pPr defTabSz="609630"/>
              <a:endParaRPr lang="en-US" sz="1200">
                <a:solidFill>
                  <a:prstClr val="black"/>
                </a:solidFill>
                <a:latin typeface="Calibri"/>
              </a:endParaRPr>
            </a:p>
          </p:txBody>
        </p:sp>
        <p:sp>
          <p:nvSpPr>
            <p:cNvPr id="22" name="Freeform 22"/>
            <p:cNvSpPr/>
            <p:nvPr/>
          </p:nvSpPr>
          <p:spPr>
            <a:xfrm>
              <a:off x="0" y="0"/>
              <a:ext cx="4372610" cy="6379210"/>
            </a:xfrm>
            <a:custGeom>
              <a:avLst/>
              <a:gdLst/>
              <a:ahLst/>
              <a:cxnLst/>
              <a:rect l="l" t="t" r="r" b="b"/>
              <a:pathLst>
                <a:path w="4372610" h="6379210">
                  <a:moveTo>
                    <a:pt x="4372610" y="6379210"/>
                  </a:moveTo>
                  <a:lnTo>
                    <a:pt x="0" y="6379210"/>
                  </a:lnTo>
                  <a:lnTo>
                    <a:pt x="0" y="1085850"/>
                  </a:lnTo>
                  <a:lnTo>
                    <a:pt x="4372610" y="0"/>
                  </a:lnTo>
                  <a:lnTo>
                    <a:pt x="4372610" y="6379210"/>
                  </a:lnTo>
                  <a:close/>
                  <a:moveTo>
                    <a:pt x="25400" y="6353810"/>
                  </a:moveTo>
                  <a:lnTo>
                    <a:pt x="4347210" y="6353810"/>
                  </a:lnTo>
                  <a:lnTo>
                    <a:pt x="4347210" y="33020"/>
                  </a:lnTo>
                  <a:lnTo>
                    <a:pt x="25400" y="1106170"/>
                  </a:lnTo>
                  <a:lnTo>
                    <a:pt x="25400" y="6353810"/>
                  </a:lnTo>
                  <a:close/>
                </a:path>
              </a:pathLst>
            </a:custGeom>
            <a:solidFill>
              <a:srgbClr val="88D098"/>
            </a:solidFill>
          </p:spPr>
          <p:txBody>
            <a:bodyPr/>
            <a:lstStyle/>
            <a:p>
              <a:pPr defTabSz="609630"/>
              <a:endParaRPr lang="en-US" sz="1200">
                <a:solidFill>
                  <a:prstClr val="black"/>
                </a:solidFill>
                <a:latin typeface="Calibri"/>
              </a:endParaRPr>
            </a:p>
          </p:txBody>
        </p:sp>
      </p:grpSp>
      <p:grpSp>
        <p:nvGrpSpPr>
          <p:cNvPr id="23" name="Group 23"/>
          <p:cNvGrpSpPr>
            <a:grpSpLocks noChangeAspect="1"/>
          </p:cNvGrpSpPr>
          <p:nvPr/>
        </p:nvGrpSpPr>
        <p:grpSpPr>
          <a:xfrm>
            <a:off x="8097593" y="1638886"/>
            <a:ext cx="2539535" cy="2694467"/>
            <a:chOff x="0" y="0"/>
            <a:chExt cx="4787900" cy="5080000"/>
          </a:xfrm>
        </p:grpSpPr>
        <p:sp>
          <p:nvSpPr>
            <p:cNvPr id="24" name="Freeform 24"/>
            <p:cNvSpPr/>
            <p:nvPr/>
          </p:nvSpPr>
          <p:spPr>
            <a:xfrm>
              <a:off x="0" y="0"/>
              <a:ext cx="4787900" cy="5080000"/>
            </a:xfrm>
            <a:custGeom>
              <a:avLst/>
              <a:gdLst/>
              <a:ahLst/>
              <a:cxnLst/>
              <a:rect l="l" t="t" r="r" b="b"/>
              <a:pathLst>
                <a:path w="4787900" h="5080000">
                  <a:moveTo>
                    <a:pt x="0" y="0"/>
                  </a:moveTo>
                  <a:lnTo>
                    <a:pt x="0" y="5080000"/>
                  </a:lnTo>
                  <a:lnTo>
                    <a:pt x="4787900" y="4343400"/>
                  </a:lnTo>
                  <a:lnTo>
                    <a:pt x="4787900" y="0"/>
                  </a:lnTo>
                  <a:close/>
                </a:path>
              </a:pathLst>
            </a:custGeom>
            <a:blipFill>
              <a:blip r:embed="rId9"/>
              <a:stretch>
                <a:fillRect l="-12657" r="-12657"/>
              </a:stretch>
            </a:blipFill>
          </p:spPr>
          <p:txBody>
            <a:bodyPr/>
            <a:lstStyle/>
            <a:p>
              <a:pPr defTabSz="609630"/>
              <a:endParaRPr lang="en-US" sz="1200">
                <a:solidFill>
                  <a:prstClr val="black"/>
                </a:solidFill>
                <a:latin typeface="Calibri"/>
              </a:endParaRPr>
            </a:p>
          </p:txBody>
        </p:sp>
      </p:grpSp>
      <p:sp>
        <p:nvSpPr>
          <p:cNvPr id="25" name="TextBox 25"/>
          <p:cNvSpPr txBox="1"/>
          <p:nvPr/>
        </p:nvSpPr>
        <p:spPr>
          <a:xfrm>
            <a:off x="1573060" y="4445691"/>
            <a:ext cx="2563766" cy="619465"/>
          </a:xfrm>
          <a:prstGeom prst="rect">
            <a:avLst/>
          </a:prstGeom>
        </p:spPr>
        <p:txBody>
          <a:bodyPr lIns="0" tIns="0" rIns="0" bIns="0" rtlCol="0" anchor="t">
            <a:spAutoFit/>
          </a:bodyPr>
          <a:lstStyle/>
          <a:p>
            <a:pPr algn="ctr" defTabSz="609630">
              <a:lnSpc>
                <a:spcPts val="2480"/>
              </a:lnSpc>
            </a:pPr>
            <a:r>
              <a:rPr lang="en-US" sz="2000">
                <a:solidFill>
                  <a:srgbClr val="FFFFFF"/>
                </a:solidFill>
                <a:latin typeface="Barlow SemiCondensed Bold"/>
              </a:rPr>
              <a:t>MICHIGAN METAL COATINGS</a:t>
            </a:r>
          </a:p>
        </p:txBody>
      </p:sp>
      <p:sp>
        <p:nvSpPr>
          <p:cNvPr id="26" name="TextBox 26"/>
          <p:cNvSpPr txBox="1"/>
          <p:nvPr/>
        </p:nvSpPr>
        <p:spPr>
          <a:xfrm>
            <a:off x="4954163" y="4445692"/>
            <a:ext cx="2326208" cy="619465"/>
          </a:xfrm>
          <a:prstGeom prst="rect">
            <a:avLst/>
          </a:prstGeom>
        </p:spPr>
        <p:txBody>
          <a:bodyPr lIns="0" tIns="0" rIns="0" bIns="0" rtlCol="0" anchor="t">
            <a:spAutoFit/>
          </a:bodyPr>
          <a:lstStyle/>
          <a:p>
            <a:pPr algn="ctr" defTabSz="609630">
              <a:lnSpc>
                <a:spcPts val="2480"/>
              </a:lnSpc>
            </a:pPr>
            <a:r>
              <a:rPr lang="en-US" sz="2000">
                <a:solidFill>
                  <a:srgbClr val="FFFFFF"/>
                </a:solidFill>
                <a:latin typeface="Barlow SemiCondensed Bold"/>
              </a:rPr>
              <a:t>KLINGER </a:t>
            </a:r>
          </a:p>
          <a:p>
            <a:pPr algn="ctr" defTabSz="609630">
              <a:lnSpc>
                <a:spcPts val="2480"/>
              </a:lnSpc>
            </a:pPr>
            <a:r>
              <a:rPr lang="en-US" sz="2000">
                <a:solidFill>
                  <a:srgbClr val="FFFFFF"/>
                </a:solidFill>
                <a:latin typeface="Barlow SemiCondensed Bold"/>
              </a:rPr>
              <a:t>THERMOSEAL</a:t>
            </a:r>
          </a:p>
        </p:txBody>
      </p:sp>
      <p:sp>
        <p:nvSpPr>
          <p:cNvPr id="27" name="TextBox 27"/>
          <p:cNvSpPr txBox="1"/>
          <p:nvPr/>
        </p:nvSpPr>
        <p:spPr>
          <a:xfrm>
            <a:off x="1840551" y="5199003"/>
            <a:ext cx="2028783" cy="637547"/>
          </a:xfrm>
          <a:prstGeom prst="rect">
            <a:avLst/>
          </a:prstGeom>
        </p:spPr>
        <p:txBody>
          <a:bodyPr lIns="0" tIns="0" rIns="0" bIns="0" rtlCol="0" anchor="t">
            <a:spAutoFit/>
          </a:bodyPr>
          <a:lstStyle/>
          <a:p>
            <a:pPr marL="259094" lvl="1" indent="-129547" defTabSz="609630">
              <a:lnSpc>
                <a:spcPts val="1680"/>
              </a:lnSpc>
              <a:buFont typeface="Arial"/>
              <a:buChar char="•"/>
            </a:pPr>
            <a:r>
              <a:rPr lang="en-US" sz="1200">
                <a:solidFill>
                  <a:srgbClr val="FFFFFF"/>
                </a:solidFill>
                <a:latin typeface="Montserrat"/>
              </a:rPr>
              <a:t>60 Jobs</a:t>
            </a:r>
          </a:p>
          <a:p>
            <a:pPr marL="259094" lvl="1" indent="-129547" defTabSz="609630">
              <a:lnSpc>
                <a:spcPts val="1680"/>
              </a:lnSpc>
              <a:buFont typeface="Arial"/>
              <a:buChar char="•"/>
            </a:pPr>
            <a:r>
              <a:rPr lang="en-US" sz="1200">
                <a:solidFill>
                  <a:srgbClr val="FFFFFF"/>
                </a:solidFill>
                <a:latin typeface="Montserrat"/>
              </a:rPr>
              <a:t>$3.5M Payroll</a:t>
            </a:r>
          </a:p>
          <a:p>
            <a:pPr marL="259094" lvl="1" indent="-129547" defTabSz="609630">
              <a:lnSpc>
                <a:spcPts val="1680"/>
              </a:lnSpc>
              <a:buFont typeface="Arial"/>
              <a:buChar char="•"/>
            </a:pPr>
            <a:r>
              <a:rPr lang="en-US" sz="1200">
                <a:solidFill>
                  <a:srgbClr val="FFFFFF"/>
                </a:solidFill>
                <a:latin typeface="Montserrat"/>
              </a:rPr>
              <a:t>Tier 1 Automotive</a:t>
            </a:r>
          </a:p>
        </p:txBody>
      </p:sp>
      <p:sp>
        <p:nvSpPr>
          <p:cNvPr id="28" name="TextBox 28"/>
          <p:cNvSpPr txBox="1"/>
          <p:nvPr/>
        </p:nvSpPr>
        <p:spPr>
          <a:xfrm>
            <a:off x="8480506" y="4445691"/>
            <a:ext cx="2326208" cy="298864"/>
          </a:xfrm>
          <a:prstGeom prst="rect">
            <a:avLst/>
          </a:prstGeom>
        </p:spPr>
        <p:txBody>
          <a:bodyPr lIns="0" tIns="0" rIns="0" bIns="0" rtlCol="0" anchor="t">
            <a:spAutoFit/>
          </a:bodyPr>
          <a:lstStyle/>
          <a:p>
            <a:pPr algn="ctr" defTabSz="609630">
              <a:lnSpc>
                <a:spcPts val="2480"/>
              </a:lnSpc>
            </a:pPr>
            <a:r>
              <a:rPr lang="en-US" sz="2000">
                <a:solidFill>
                  <a:srgbClr val="FFFFFF"/>
                </a:solidFill>
                <a:latin typeface="Barlow SemiCondensed Bold"/>
              </a:rPr>
              <a:t>NK PARTS</a:t>
            </a:r>
          </a:p>
        </p:txBody>
      </p:sp>
      <p:sp>
        <p:nvSpPr>
          <p:cNvPr id="29" name="TextBox 29"/>
          <p:cNvSpPr txBox="1"/>
          <p:nvPr/>
        </p:nvSpPr>
        <p:spPr>
          <a:xfrm>
            <a:off x="5106023" y="5199003"/>
            <a:ext cx="2028783" cy="637547"/>
          </a:xfrm>
          <a:prstGeom prst="rect">
            <a:avLst/>
          </a:prstGeom>
        </p:spPr>
        <p:txBody>
          <a:bodyPr lIns="0" tIns="0" rIns="0" bIns="0" rtlCol="0" anchor="t">
            <a:spAutoFit/>
          </a:bodyPr>
          <a:lstStyle/>
          <a:p>
            <a:pPr marL="259094" lvl="1" indent="-129547" defTabSz="609630">
              <a:lnSpc>
                <a:spcPts val="1680"/>
              </a:lnSpc>
              <a:buFont typeface="Arial"/>
              <a:buChar char="•"/>
            </a:pPr>
            <a:r>
              <a:rPr lang="en-US" sz="1200">
                <a:solidFill>
                  <a:srgbClr val="FFFFFF"/>
                </a:solidFill>
                <a:latin typeface="Montserrat"/>
              </a:rPr>
              <a:t>$2M Expansion </a:t>
            </a:r>
          </a:p>
          <a:p>
            <a:pPr marL="259094" lvl="1" indent="-129547" defTabSz="609630">
              <a:lnSpc>
                <a:spcPts val="1680"/>
              </a:lnSpc>
              <a:buFont typeface="Arial"/>
              <a:buChar char="•"/>
            </a:pPr>
            <a:r>
              <a:rPr lang="en-US" sz="1200">
                <a:solidFill>
                  <a:srgbClr val="FFFFFF"/>
                </a:solidFill>
                <a:latin typeface="Montserrat"/>
              </a:rPr>
              <a:t>Expanded Engineering</a:t>
            </a:r>
          </a:p>
          <a:p>
            <a:pPr marL="259094" lvl="1" indent="-129547" defTabSz="609630">
              <a:lnSpc>
                <a:spcPts val="1680"/>
              </a:lnSpc>
              <a:buFont typeface="Arial"/>
              <a:buChar char="•"/>
            </a:pPr>
            <a:r>
              <a:rPr lang="en-US" sz="1200">
                <a:solidFill>
                  <a:srgbClr val="FFFFFF"/>
                </a:solidFill>
                <a:latin typeface="Montserrat"/>
              </a:rPr>
              <a:t>Polymer Products</a:t>
            </a:r>
          </a:p>
        </p:txBody>
      </p:sp>
      <p:sp>
        <p:nvSpPr>
          <p:cNvPr id="30" name="TextBox 30"/>
          <p:cNvSpPr txBox="1"/>
          <p:nvPr/>
        </p:nvSpPr>
        <p:spPr>
          <a:xfrm>
            <a:off x="8632365" y="5199003"/>
            <a:ext cx="2028783" cy="637547"/>
          </a:xfrm>
          <a:prstGeom prst="rect">
            <a:avLst/>
          </a:prstGeom>
        </p:spPr>
        <p:txBody>
          <a:bodyPr lIns="0" tIns="0" rIns="0" bIns="0" rtlCol="0" anchor="t">
            <a:spAutoFit/>
          </a:bodyPr>
          <a:lstStyle/>
          <a:p>
            <a:pPr marL="259094" lvl="1" indent="-129547" defTabSz="609630">
              <a:lnSpc>
                <a:spcPts val="1680"/>
              </a:lnSpc>
              <a:buFont typeface="Arial"/>
              <a:buChar char="•"/>
            </a:pPr>
            <a:r>
              <a:rPr lang="en-US" sz="1200">
                <a:solidFill>
                  <a:srgbClr val="FFFFFF"/>
                </a:solidFill>
                <a:latin typeface="Montserrat"/>
              </a:rPr>
              <a:t>$6.5M Expansion</a:t>
            </a:r>
          </a:p>
          <a:p>
            <a:pPr marL="259094" lvl="1" indent="-129547" defTabSz="609630">
              <a:lnSpc>
                <a:spcPts val="1680"/>
              </a:lnSpc>
              <a:buFont typeface="Arial"/>
              <a:buChar char="•"/>
            </a:pPr>
            <a:r>
              <a:rPr lang="en-US" sz="1200">
                <a:solidFill>
                  <a:srgbClr val="FFFFFF"/>
                </a:solidFill>
                <a:latin typeface="Montserrat"/>
              </a:rPr>
              <a:t>785,000 sq.ft.</a:t>
            </a:r>
          </a:p>
          <a:p>
            <a:pPr marL="259094" lvl="1" indent="-129547" defTabSz="609630">
              <a:lnSpc>
                <a:spcPts val="1680"/>
              </a:lnSpc>
              <a:buFont typeface="Arial"/>
              <a:buChar char="•"/>
            </a:pPr>
            <a:r>
              <a:rPr lang="en-US" sz="1200">
                <a:solidFill>
                  <a:srgbClr val="FFFFFF"/>
                </a:solidFill>
                <a:latin typeface="Montserrat"/>
              </a:rPr>
              <a:t>Automotive Logistics</a:t>
            </a: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393182"/>
            <a:ext cx="4076524" cy="497444"/>
          </a:xfrm>
          <a:prstGeom prst="rect">
            <a:avLst/>
          </a:prstGeom>
        </p:spPr>
        <p:txBody>
          <a:bodyPr lIns="0" tIns="0" rIns="0" bIns="0" rtlCol="0" anchor="t">
            <a:spAutoFit/>
          </a:bodyPr>
          <a:lstStyle/>
          <a:p>
            <a:pPr defTabSz="609630">
              <a:lnSpc>
                <a:spcPts val="4160"/>
              </a:lnSpc>
            </a:pPr>
            <a:r>
              <a:rPr lang="en-US" sz="3200">
                <a:solidFill>
                  <a:srgbClr val="000000"/>
                </a:solidFill>
                <a:latin typeface="RoxboroughCF Bold Bold"/>
              </a:rPr>
              <a:t>Next Steps</a:t>
            </a:r>
          </a:p>
        </p:txBody>
      </p:sp>
      <p:sp>
        <p:nvSpPr>
          <p:cNvPr id="3" name="AutoShape 3"/>
          <p:cNvSpPr/>
          <p:nvPr/>
        </p:nvSpPr>
        <p:spPr>
          <a:xfrm>
            <a:off x="2963673" y="1829431"/>
            <a:ext cx="9260077"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AutoShape 4"/>
          <p:cNvSpPr/>
          <p:nvPr/>
        </p:nvSpPr>
        <p:spPr>
          <a:xfrm rot="5400000">
            <a:off x="2930743" y="5616713"/>
            <a:ext cx="247622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AutoShape 5"/>
          <p:cNvSpPr/>
          <p:nvPr/>
        </p:nvSpPr>
        <p:spPr>
          <a:xfrm rot="5400000">
            <a:off x="6785032" y="5616713"/>
            <a:ext cx="2476225" cy="0"/>
          </a:xfrm>
          <a:prstGeom prst="line">
            <a:avLst/>
          </a:prstGeom>
          <a:ln w="9525" cap="flat">
            <a:solidFill>
              <a:srgbClr val="5A995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Freeform 6"/>
          <p:cNvSpPr/>
          <p:nvPr/>
        </p:nvSpPr>
        <p:spPr>
          <a:xfrm>
            <a:off x="78234" y="337547"/>
            <a:ext cx="1599535" cy="696506"/>
          </a:xfrm>
          <a:custGeom>
            <a:avLst/>
            <a:gdLst/>
            <a:ahLst/>
            <a:cxnLst/>
            <a:rect l="l" t="t" r="r" b="b"/>
            <a:pathLst>
              <a:path w="2399302" h="1044759">
                <a:moveTo>
                  <a:pt x="0" y="0"/>
                </a:moveTo>
                <a:lnTo>
                  <a:pt x="2399302" y="0"/>
                </a:lnTo>
                <a:lnTo>
                  <a:pt x="2399302" y="1044760"/>
                </a:lnTo>
                <a:lnTo>
                  <a:pt x="0" y="10447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685800" y="2255095"/>
            <a:ext cx="4076524" cy="708977"/>
          </a:xfrm>
          <a:prstGeom prst="rect">
            <a:avLst/>
          </a:prstGeom>
        </p:spPr>
        <p:txBody>
          <a:bodyPr lIns="0" tIns="0" rIns="0" bIns="0" rtlCol="0" anchor="t">
            <a:spAutoFit/>
          </a:bodyPr>
          <a:lstStyle/>
          <a:p>
            <a:pPr defTabSz="609630">
              <a:lnSpc>
                <a:spcPts val="1867"/>
              </a:lnSpc>
            </a:pPr>
            <a:r>
              <a:rPr lang="en-US" sz="1333">
                <a:solidFill>
                  <a:srgbClr val="000000"/>
                </a:solidFill>
                <a:latin typeface="Telegraf"/>
              </a:rPr>
              <a:t>Where do we go from here? The City of Sidney is poised to continue being an economic powerhouse of manufacturing and innovative jobs. </a:t>
            </a:r>
          </a:p>
        </p:txBody>
      </p:sp>
      <p:grpSp>
        <p:nvGrpSpPr>
          <p:cNvPr id="8" name="Group 8"/>
          <p:cNvGrpSpPr/>
          <p:nvPr/>
        </p:nvGrpSpPr>
        <p:grpSpPr>
          <a:xfrm>
            <a:off x="685800" y="4319862"/>
            <a:ext cx="3114532" cy="1625784"/>
            <a:chOff x="0" y="-123825"/>
            <a:chExt cx="6229064" cy="3251570"/>
          </a:xfrm>
        </p:grpSpPr>
        <p:sp>
          <p:nvSpPr>
            <p:cNvPr id="9" name="TextBox 9"/>
            <p:cNvSpPr txBox="1"/>
            <p:nvPr/>
          </p:nvSpPr>
          <p:spPr>
            <a:xfrm>
              <a:off x="0" y="-123825"/>
              <a:ext cx="6229064"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Forward Thinking</a:t>
              </a:r>
            </a:p>
          </p:txBody>
        </p:sp>
        <p:sp>
          <p:nvSpPr>
            <p:cNvPr id="10" name="TextBox 10"/>
            <p:cNvSpPr txBox="1"/>
            <p:nvPr/>
          </p:nvSpPr>
          <p:spPr>
            <a:xfrm>
              <a:off x="0" y="986646"/>
              <a:ext cx="6229064" cy="2141099"/>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The City will now strive to make technology a main factor within our government, whether it's online bill pay,  ERP, ESS, Online Taxes, digital contractor registration, or smartphone presentations. </a:t>
              </a:r>
            </a:p>
          </p:txBody>
        </p:sp>
      </p:grpSp>
      <p:grpSp>
        <p:nvGrpSpPr>
          <p:cNvPr id="11" name="Group 11"/>
          <p:cNvGrpSpPr/>
          <p:nvPr/>
        </p:nvGrpSpPr>
        <p:grpSpPr>
          <a:xfrm>
            <a:off x="4538734" y="4319862"/>
            <a:ext cx="3114532" cy="1625784"/>
            <a:chOff x="0" y="-123825"/>
            <a:chExt cx="6229064" cy="3251570"/>
          </a:xfrm>
        </p:grpSpPr>
        <p:sp>
          <p:nvSpPr>
            <p:cNvPr id="12" name="TextBox 12"/>
            <p:cNvSpPr txBox="1"/>
            <p:nvPr/>
          </p:nvSpPr>
          <p:spPr>
            <a:xfrm>
              <a:off x="0" y="-123825"/>
              <a:ext cx="6229064"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Communication / Future Building</a:t>
              </a:r>
            </a:p>
          </p:txBody>
        </p:sp>
        <p:sp>
          <p:nvSpPr>
            <p:cNvPr id="13" name="TextBox 13"/>
            <p:cNvSpPr txBox="1"/>
            <p:nvPr/>
          </p:nvSpPr>
          <p:spPr>
            <a:xfrm>
              <a:off x="0" y="986646"/>
              <a:ext cx="6229064" cy="2141099"/>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 We must be a City ready to take on the challenges of tomorrow and build a better community for our children and beyond. This includes working with businesses at a business pace. </a:t>
              </a:r>
            </a:p>
          </p:txBody>
        </p:sp>
      </p:grpSp>
      <p:grpSp>
        <p:nvGrpSpPr>
          <p:cNvPr id="14" name="Group 14"/>
          <p:cNvGrpSpPr/>
          <p:nvPr/>
        </p:nvGrpSpPr>
        <p:grpSpPr>
          <a:xfrm>
            <a:off x="8391668" y="4319862"/>
            <a:ext cx="3114532" cy="1625784"/>
            <a:chOff x="0" y="-123825"/>
            <a:chExt cx="6229064" cy="3251570"/>
          </a:xfrm>
        </p:grpSpPr>
        <p:sp>
          <p:nvSpPr>
            <p:cNvPr id="15" name="TextBox 15"/>
            <p:cNvSpPr txBox="1"/>
            <p:nvPr/>
          </p:nvSpPr>
          <p:spPr>
            <a:xfrm>
              <a:off x="0" y="-123825"/>
              <a:ext cx="6229064" cy="547330"/>
            </a:xfrm>
            <a:prstGeom prst="rect">
              <a:avLst/>
            </a:prstGeom>
          </p:spPr>
          <p:txBody>
            <a:bodyPr lIns="0" tIns="0" rIns="0" bIns="0" rtlCol="0" anchor="t">
              <a:spAutoFit/>
            </a:bodyPr>
            <a:lstStyle/>
            <a:p>
              <a:pPr defTabSz="609630">
                <a:lnSpc>
                  <a:spcPts val="2434"/>
                </a:lnSpc>
              </a:pPr>
              <a:r>
                <a:rPr lang="en-US" sz="1467">
                  <a:solidFill>
                    <a:srgbClr val="000000"/>
                  </a:solidFill>
                  <a:latin typeface="Telegraf Bold"/>
                </a:rPr>
                <a:t>Comprehensive Planning</a:t>
              </a:r>
            </a:p>
          </p:txBody>
        </p:sp>
        <p:sp>
          <p:nvSpPr>
            <p:cNvPr id="16" name="TextBox 16"/>
            <p:cNvSpPr txBox="1"/>
            <p:nvPr/>
          </p:nvSpPr>
          <p:spPr>
            <a:xfrm>
              <a:off x="0" y="986646"/>
              <a:ext cx="6229064" cy="2141099"/>
            </a:xfrm>
            <a:prstGeom prst="rect">
              <a:avLst/>
            </a:prstGeom>
          </p:spPr>
          <p:txBody>
            <a:bodyPr lIns="0" tIns="0" rIns="0" bIns="0" rtlCol="0" anchor="t">
              <a:spAutoFit/>
            </a:bodyPr>
            <a:lstStyle/>
            <a:p>
              <a:pPr defTabSz="609630">
                <a:lnSpc>
                  <a:spcPts val="1679"/>
                </a:lnSpc>
              </a:pPr>
              <a:r>
                <a:rPr lang="en-US" sz="1199">
                  <a:solidFill>
                    <a:srgbClr val="000000"/>
                  </a:solidFill>
                  <a:latin typeface="Telegraf"/>
                </a:rPr>
                <a:t>The priorities outlined and the dozens of others in the City will continue to be at the forefront of all decision-making. Comprehensive Plan update for 2024 is underway</a:t>
              </a:r>
            </a:p>
          </p:txBody>
        </p:sp>
      </p:grpSp>
      <p:sp>
        <p:nvSpPr>
          <p:cNvPr id="17" name="TextBox 17"/>
          <p:cNvSpPr txBox="1"/>
          <p:nvPr/>
        </p:nvSpPr>
        <p:spPr>
          <a:xfrm>
            <a:off x="6780203" y="458294"/>
            <a:ext cx="4725997" cy="152286"/>
          </a:xfrm>
          <a:prstGeom prst="rect">
            <a:avLst/>
          </a:prstGeom>
        </p:spPr>
        <p:txBody>
          <a:bodyPr lIns="0" tIns="0" rIns="0" bIns="0" rtlCol="0" anchor="t">
            <a:spAutoFit/>
          </a:bodyPr>
          <a:lstStyle/>
          <a:p>
            <a:pPr algn="r" defTabSz="609630">
              <a:lnSpc>
                <a:spcPts val="1306"/>
              </a:lnSpc>
              <a:spcBef>
                <a:spcPct val="0"/>
              </a:spcBef>
            </a:pPr>
            <a:r>
              <a:rPr lang="en-US" sz="933">
                <a:solidFill>
                  <a:srgbClr val="000000"/>
                </a:solidFill>
                <a:latin typeface="Telegraf"/>
              </a:rPr>
              <a:t>City of Sidney, 2024</a:t>
            </a:r>
          </a:p>
        </p:txBody>
      </p:sp>
      <p:sp>
        <p:nvSpPr>
          <p:cNvPr id="18" name="TextBox 18"/>
          <p:cNvSpPr txBox="1"/>
          <p:nvPr/>
        </p:nvSpPr>
        <p:spPr>
          <a:xfrm>
            <a:off x="11033376" y="6127750"/>
            <a:ext cx="472824" cy="221664"/>
          </a:xfrm>
          <a:prstGeom prst="rect">
            <a:avLst/>
          </a:prstGeom>
        </p:spPr>
        <p:txBody>
          <a:bodyPr lIns="0" tIns="0" rIns="0" bIns="0" rtlCol="0" anchor="t">
            <a:spAutoFit/>
          </a:bodyPr>
          <a:lstStyle/>
          <a:p>
            <a:pPr algn="r" defTabSz="609630">
              <a:lnSpc>
                <a:spcPts val="1866"/>
              </a:lnSpc>
              <a:spcBef>
                <a:spcPct val="0"/>
              </a:spcBef>
            </a:pPr>
            <a:r>
              <a:rPr lang="en-US" sz="1333">
                <a:solidFill>
                  <a:srgbClr val="000000"/>
                </a:solidFill>
                <a:latin typeface="Telegraf Bold"/>
              </a:rPr>
              <a:t>48</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3" name="Picture 2">
            <a:extLst>
              <a:ext uri="{FF2B5EF4-FFF2-40B4-BE49-F238E27FC236}">
                <a16:creationId xmlns:a16="http://schemas.microsoft.com/office/drawing/2014/main" id="{C978993E-CBA9-4D05-8DB6-EA6BC6194C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71" y="895349"/>
            <a:ext cx="9372463" cy="5267324"/>
          </a:xfrm>
          <a:prstGeom prst="rect">
            <a:avLst/>
          </a:prstGeom>
        </p:spPr>
      </p:pic>
      <p:pic>
        <p:nvPicPr>
          <p:cNvPr id="2050" name="Picture 2" descr="How to Make a UFO Illustration with Halftones in Adobe Illustrator |  RetroSupply Co.">
            <a:extLst>
              <a:ext uri="{FF2B5EF4-FFF2-40B4-BE49-F238E27FC236}">
                <a16:creationId xmlns:a16="http://schemas.microsoft.com/office/drawing/2014/main" id="{0991E870-C13F-8C05-FE4E-4F3618E74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8258">
            <a:off x="-378040" y="-39073"/>
            <a:ext cx="2711712" cy="2711712"/>
          </a:xfrm>
          <a:prstGeom prst="rect">
            <a:avLst/>
          </a:prstGeom>
          <a:noFill/>
          <a:effectLst>
            <a:softEdge rad="571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3D68D-6002-F38D-810F-3BC531E6D6B4}"/>
              </a:ext>
            </a:extLst>
          </p:cNvPr>
          <p:cNvSpPr txBox="1"/>
          <p:nvPr/>
        </p:nvSpPr>
        <p:spPr>
          <a:xfrm>
            <a:off x="1734105" y="1997839"/>
            <a:ext cx="6096000" cy="2862322"/>
          </a:xfrm>
          <a:prstGeom prst="rect">
            <a:avLst/>
          </a:prstGeom>
          <a:noFill/>
        </p:spPr>
        <p:txBody>
          <a:bodyPr wrap="square">
            <a:spAutoFit/>
          </a:bodyPr>
          <a:lstStyle/>
          <a:p>
            <a:r>
              <a:rPr lang="en-US"/>
              <a:t>In Anna, the kids have a new splash pad in the park AND for all you pickleball players out there, the Village has plans to convert their tennis courts over to what is now the fastest growing sport in the United States, pickleball. For those who have yet to give pickleball try, DO IT. It’s great fun. </a:t>
            </a:r>
          </a:p>
          <a:p>
            <a:endParaRPr lang="en-US"/>
          </a:p>
          <a:p>
            <a:r>
              <a:rPr lang="en-US"/>
              <a:t>In addition, 3 new home permits were issued in the Village just last month adding to the 7 new homes constructed in the village last year. The new Timber Trail development has the potential for 23 additional new home sites. </a:t>
            </a:r>
          </a:p>
        </p:txBody>
      </p:sp>
      <p:pic>
        <p:nvPicPr>
          <p:cNvPr id="5" name="Picture 4">
            <a:extLst>
              <a:ext uri="{FF2B5EF4-FFF2-40B4-BE49-F238E27FC236}">
                <a16:creationId xmlns:a16="http://schemas.microsoft.com/office/drawing/2014/main" id="{6A1D2980-2A23-1F82-85EB-15217C492E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spTree>
    <p:extLst>
      <p:ext uri="{BB962C8B-B14F-4D97-AF65-F5344CB8AC3E}">
        <p14:creationId xmlns:p14="http://schemas.microsoft.com/office/powerpoint/2010/main" val="396562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A155D-D89E-4301-A43C-567C71E8E1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13621" y="5117881"/>
            <a:ext cx="2209800" cy="1382129"/>
          </a:xfrm>
          <a:prstGeom prst="rect">
            <a:avLst/>
          </a:prstGeom>
        </p:spPr>
      </p:pic>
      <p:pic>
        <p:nvPicPr>
          <p:cNvPr id="3" name="Picture 2">
            <a:extLst>
              <a:ext uri="{FF2B5EF4-FFF2-40B4-BE49-F238E27FC236}">
                <a16:creationId xmlns:a16="http://schemas.microsoft.com/office/drawing/2014/main" id="{0F3D242E-8AAD-4264-9232-EA39E05D6E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51" y="825623"/>
            <a:ext cx="9432225" cy="5241149"/>
          </a:xfrm>
          <a:prstGeom prst="rect">
            <a:avLst/>
          </a:prstGeom>
          <a:ln w="9525">
            <a:solidFill>
              <a:schemeClr val="tx2"/>
            </a:solidFill>
          </a:ln>
        </p:spPr>
      </p:pic>
      <p:pic>
        <p:nvPicPr>
          <p:cNvPr id="2" name="Picture 4" descr="107,100+ Alien Stock Illustrations, Royalty-Free Vector Graphics &amp; Clip Art  - iStock | Ufo, Alien head, Alien planet">
            <a:extLst>
              <a:ext uri="{FF2B5EF4-FFF2-40B4-BE49-F238E27FC236}">
                <a16:creationId xmlns:a16="http://schemas.microsoft.com/office/drawing/2014/main" id="{22FB5DE4-5E6D-40DB-9160-A42252146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533900"/>
            <a:ext cx="1724025" cy="1724025"/>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137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1437</Words>
  <Application>Microsoft Office PowerPoint</Application>
  <PresentationFormat>Widescreen</PresentationFormat>
  <Paragraphs>203</Paragraphs>
  <Slides>62</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62</vt:i4>
      </vt:variant>
    </vt:vector>
  </HeadingPairs>
  <TitlesOfParts>
    <vt:vector size="77" baseType="lpstr">
      <vt:lpstr>Arial</vt:lpstr>
      <vt:lpstr>Barlow SemiCondensed Bold</vt:lpstr>
      <vt:lpstr>Calibri</vt:lpstr>
      <vt:lpstr>Montserrat</vt:lpstr>
      <vt:lpstr>Montserrat Bold</vt:lpstr>
      <vt:lpstr>Montserrat Semi-Bold</vt:lpstr>
      <vt:lpstr>Nexa</vt:lpstr>
      <vt:lpstr>Quincy CF Black</vt:lpstr>
      <vt:lpstr>RoxboroughCF Bold Bold</vt:lpstr>
      <vt:lpstr>RoxboroughCF Heavy</vt:lpstr>
      <vt:lpstr>Telegraf</vt:lpstr>
      <vt:lpstr>Telegraf Bold</vt:lpstr>
      <vt:lpstr>Telegraf Light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Raible</dc:creator>
  <cp:lastModifiedBy>Jeff Raible</cp:lastModifiedBy>
  <cp:revision>2</cp:revision>
  <dcterms:created xsi:type="dcterms:W3CDTF">2022-03-01T16:06:07Z</dcterms:created>
  <dcterms:modified xsi:type="dcterms:W3CDTF">2024-03-19T15:20:00Z</dcterms:modified>
</cp:coreProperties>
</file>