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4710" r:id="rId2"/>
  </p:sldMasterIdLst>
  <p:notesMasterIdLst>
    <p:notesMasterId r:id="rId32"/>
  </p:notesMasterIdLst>
  <p:handoutMasterIdLst>
    <p:handoutMasterId r:id="rId33"/>
  </p:handoutMasterIdLst>
  <p:sldIdLst>
    <p:sldId id="260" r:id="rId3"/>
    <p:sldId id="275" r:id="rId4"/>
    <p:sldId id="315" r:id="rId5"/>
    <p:sldId id="316" r:id="rId6"/>
    <p:sldId id="267" r:id="rId7"/>
    <p:sldId id="330" r:id="rId8"/>
    <p:sldId id="320" r:id="rId9"/>
    <p:sldId id="318" r:id="rId10"/>
    <p:sldId id="264" r:id="rId11"/>
    <p:sldId id="266" r:id="rId12"/>
    <p:sldId id="321" r:id="rId13"/>
    <p:sldId id="296" r:id="rId14"/>
    <p:sldId id="352" r:id="rId15"/>
    <p:sldId id="334" r:id="rId16"/>
    <p:sldId id="323" r:id="rId17"/>
    <p:sldId id="327" r:id="rId18"/>
    <p:sldId id="336" r:id="rId19"/>
    <p:sldId id="328" r:id="rId20"/>
    <p:sldId id="347" r:id="rId21"/>
    <p:sldId id="343" r:id="rId22"/>
    <p:sldId id="338" r:id="rId23"/>
    <p:sldId id="339" r:id="rId24"/>
    <p:sldId id="340" r:id="rId25"/>
    <p:sldId id="341" r:id="rId26"/>
    <p:sldId id="262" r:id="rId27"/>
    <p:sldId id="329" r:id="rId28"/>
    <p:sldId id="368" r:id="rId29"/>
    <p:sldId id="366" r:id="rId30"/>
    <p:sldId id="369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9900"/>
    <a:srgbClr val="FFCC66"/>
    <a:srgbClr val="FF3300"/>
    <a:srgbClr val="FF3399"/>
    <a:srgbClr val="FF0066"/>
    <a:srgbClr val="33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3" autoAdjust="0"/>
  </p:normalViewPr>
  <p:slideViewPr>
    <p:cSldViewPr>
      <p:cViewPr>
        <p:scale>
          <a:sx n="66" d="100"/>
          <a:sy n="66" d="100"/>
        </p:scale>
        <p:origin x="-1930" y="-3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119F2-CF0F-4E8A-A833-D69216A78B2C}" type="doc">
      <dgm:prSet loTypeId="urn:microsoft.com/office/officeart/2005/8/layout/pyramid1" loCatId="pyramid" qsTypeId="urn:microsoft.com/office/officeart/2005/8/quickstyle/3d6" qsCatId="3D" csTypeId="urn:microsoft.com/office/officeart/2005/8/colors/colorful5" csCatId="colorful" phldr="1"/>
      <dgm:spPr/>
    </dgm:pt>
    <dgm:pt modelId="{B009AD3D-5A45-4708-863B-80458184254C}">
      <dgm:prSet phldrT="[Text]"/>
      <dgm:spPr/>
      <dgm:t>
        <a:bodyPr/>
        <a:lstStyle/>
        <a:p>
          <a:r>
            <a:rPr lang="en-US" dirty="0"/>
            <a:t>P2</a:t>
          </a:r>
        </a:p>
      </dgm:t>
    </dgm:pt>
    <dgm:pt modelId="{9F39C61D-9792-46BC-8CB2-F7E9F871A6D5}" type="parTrans" cxnId="{61B44105-04CB-4D1A-90A6-013F440D2D71}">
      <dgm:prSet/>
      <dgm:spPr/>
      <dgm:t>
        <a:bodyPr/>
        <a:lstStyle/>
        <a:p>
          <a:endParaRPr lang="en-US"/>
        </a:p>
      </dgm:t>
    </dgm:pt>
    <dgm:pt modelId="{5BFB5403-8D24-42EC-950A-41CEF3C1D112}" type="sibTrans" cxnId="{61B44105-04CB-4D1A-90A6-013F440D2D71}">
      <dgm:prSet/>
      <dgm:spPr/>
      <dgm:t>
        <a:bodyPr/>
        <a:lstStyle/>
        <a:p>
          <a:endParaRPr lang="en-US"/>
        </a:p>
      </dgm:t>
    </dgm:pt>
    <dgm:pt modelId="{E683C078-FB10-4897-82E0-3FED232B60BD}">
      <dgm:prSet phldrT="[Text]"/>
      <dgm:spPr/>
      <dgm:t>
        <a:bodyPr/>
        <a:lstStyle/>
        <a:p>
          <a:r>
            <a:rPr lang="en-US" dirty="0"/>
            <a:t>Technical/Compliance Assistance</a:t>
          </a:r>
        </a:p>
      </dgm:t>
    </dgm:pt>
    <dgm:pt modelId="{217FCFB6-5F29-4C99-91E0-9283739D4E29}" type="parTrans" cxnId="{84B61785-51ED-4AB5-A274-6E311343F9D8}">
      <dgm:prSet/>
      <dgm:spPr/>
      <dgm:t>
        <a:bodyPr/>
        <a:lstStyle/>
        <a:p>
          <a:endParaRPr lang="en-US"/>
        </a:p>
      </dgm:t>
    </dgm:pt>
    <dgm:pt modelId="{4D122EA6-54E8-4AFF-83E7-938F0218C34C}" type="sibTrans" cxnId="{84B61785-51ED-4AB5-A274-6E311343F9D8}">
      <dgm:prSet/>
      <dgm:spPr/>
      <dgm:t>
        <a:bodyPr/>
        <a:lstStyle/>
        <a:p>
          <a:endParaRPr lang="en-US"/>
        </a:p>
      </dgm:t>
    </dgm:pt>
    <dgm:pt modelId="{B9E1C03C-6552-4E00-B5E2-8E2C2F3BAC3A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069F684A-9A99-41A6-975E-D5627455F827}" type="parTrans" cxnId="{1F18FB6B-05DB-4E5D-9428-BE1782E2090B}">
      <dgm:prSet/>
      <dgm:spPr/>
      <dgm:t>
        <a:bodyPr/>
        <a:lstStyle/>
        <a:p>
          <a:endParaRPr lang="en-US"/>
        </a:p>
      </dgm:t>
    </dgm:pt>
    <dgm:pt modelId="{B5C40ECF-446A-4438-B9DD-0C31AA08A9E4}" type="sibTrans" cxnId="{1F18FB6B-05DB-4E5D-9428-BE1782E2090B}">
      <dgm:prSet/>
      <dgm:spPr/>
      <dgm:t>
        <a:bodyPr/>
        <a:lstStyle/>
        <a:p>
          <a:endParaRPr lang="en-US"/>
        </a:p>
      </dgm:t>
    </dgm:pt>
    <dgm:pt modelId="{DEB7A26A-439E-4CE7-9E41-BBC9E366DFD1}" type="pres">
      <dgm:prSet presAssocID="{F3B119F2-CF0F-4E8A-A833-D69216A78B2C}" presName="Name0" presStyleCnt="0">
        <dgm:presLayoutVars>
          <dgm:dir/>
          <dgm:animLvl val="lvl"/>
          <dgm:resizeHandles val="exact"/>
        </dgm:presLayoutVars>
      </dgm:prSet>
      <dgm:spPr/>
    </dgm:pt>
    <dgm:pt modelId="{B6514961-8E2E-44DB-A0D1-FFDF80BAC713}" type="pres">
      <dgm:prSet presAssocID="{B009AD3D-5A45-4708-863B-80458184254C}" presName="Name8" presStyleCnt="0"/>
      <dgm:spPr/>
    </dgm:pt>
    <dgm:pt modelId="{623F27DC-9899-4502-9D6B-5619DEDC532F}" type="pres">
      <dgm:prSet presAssocID="{B009AD3D-5A45-4708-863B-80458184254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2BBE-0A31-47B4-AFC1-5BD0E8B3AF63}" type="pres">
      <dgm:prSet presAssocID="{B009AD3D-5A45-4708-863B-8045818425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8A86-53A0-4DDC-999C-85ECAE4243B4}" type="pres">
      <dgm:prSet presAssocID="{B9E1C03C-6552-4E00-B5E2-8E2C2F3BAC3A}" presName="Name8" presStyleCnt="0"/>
      <dgm:spPr/>
    </dgm:pt>
    <dgm:pt modelId="{3236BFC6-7492-4549-972C-88D690402B7C}" type="pres">
      <dgm:prSet presAssocID="{B9E1C03C-6552-4E00-B5E2-8E2C2F3BAC3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B7E49-AF79-4FB8-878A-6C48B3DE2543}" type="pres">
      <dgm:prSet presAssocID="{B9E1C03C-6552-4E00-B5E2-8E2C2F3BAC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C8C98-7B77-4724-80A1-6DFD03E0D517}" type="pres">
      <dgm:prSet presAssocID="{E683C078-FB10-4897-82E0-3FED232B60BD}" presName="Name8" presStyleCnt="0"/>
      <dgm:spPr/>
    </dgm:pt>
    <dgm:pt modelId="{5FC959C1-E8FF-4CA4-B812-8358E039F5F8}" type="pres">
      <dgm:prSet presAssocID="{E683C078-FB10-4897-82E0-3FED232B60B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4D32-3AAB-44B7-8600-EBC21429D4FA}" type="pres">
      <dgm:prSet presAssocID="{E683C078-FB10-4897-82E0-3FED232B60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44105-04CB-4D1A-90A6-013F440D2D71}" srcId="{F3B119F2-CF0F-4E8A-A833-D69216A78B2C}" destId="{B009AD3D-5A45-4708-863B-80458184254C}" srcOrd="0" destOrd="0" parTransId="{9F39C61D-9792-46BC-8CB2-F7E9F871A6D5}" sibTransId="{5BFB5403-8D24-42EC-950A-41CEF3C1D112}"/>
    <dgm:cxn modelId="{E488354E-CB38-4902-A122-117A51BA9743}" type="presOf" srcId="{B9E1C03C-6552-4E00-B5E2-8E2C2F3BAC3A}" destId="{3236BFC6-7492-4549-972C-88D690402B7C}" srcOrd="0" destOrd="0" presId="urn:microsoft.com/office/officeart/2005/8/layout/pyramid1"/>
    <dgm:cxn modelId="{4413BEF9-BC6C-4F24-86E6-FEEE1262A1EB}" type="presOf" srcId="{E683C078-FB10-4897-82E0-3FED232B60BD}" destId="{26714D32-3AAB-44B7-8600-EBC21429D4FA}" srcOrd="1" destOrd="0" presId="urn:microsoft.com/office/officeart/2005/8/layout/pyramid1"/>
    <dgm:cxn modelId="{FBE05ADA-F34F-4640-8019-6FC3FD645AE8}" type="presOf" srcId="{B009AD3D-5A45-4708-863B-80458184254C}" destId="{623F27DC-9899-4502-9D6B-5619DEDC532F}" srcOrd="0" destOrd="0" presId="urn:microsoft.com/office/officeart/2005/8/layout/pyramid1"/>
    <dgm:cxn modelId="{A9C21FFF-FF6C-4730-96FC-3BCB72991E15}" type="presOf" srcId="{B009AD3D-5A45-4708-863B-80458184254C}" destId="{F4472BBE-0A31-47B4-AFC1-5BD0E8B3AF63}" srcOrd="1" destOrd="0" presId="urn:microsoft.com/office/officeart/2005/8/layout/pyramid1"/>
    <dgm:cxn modelId="{912A76DB-8E29-4990-A646-154804E48ED2}" type="presOf" srcId="{E683C078-FB10-4897-82E0-3FED232B60BD}" destId="{5FC959C1-E8FF-4CA4-B812-8358E039F5F8}" srcOrd="0" destOrd="0" presId="urn:microsoft.com/office/officeart/2005/8/layout/pyramid1"/>
    <dgm:cxn modelId="{1F18FB6B-05DB-4E5D-9428-BE1782E2090B}" srcId="{F3B119F2-CF0F-4E8A-A833-D69216A78B2C}" destId="{B9E1C03C-6552-4E00-B5E2-8E2C2F3BAC3A}" srcOrd="1" destOrd="0" parTransId="{069F684A-9A99-41A6-975E-D5627455F827}" sibTransId="{B5C40ECF-446A-4438-B9DD-0C31AA08A9E4}"/>
    <dgm:cxn modelId="{4C2449DD-2E96-409C-9A51-B1D231CC5307}" type="presOf" srcId="{F3B119F2-CF0F-4E8A-A833-D69216A78B2C}" destId="{DEB7A26A-439E-4CE7-9E41-BBC9E366DFD1}" srcOrd="0" destOrd="0" presId="urn:microsoft.com/office/officeart/2005/8/layout/pyramid1"/>
    <dgm:cxn modelId="{84B61785-51ED-4AB5-A274-6E311343F9D8}" srcId="{F3B119F2-CF0F-4E8A-A833-D69216A78B2C}" destId="{E683C078-FB10-4897-82E0-3FED232B60BD}" srcOrd="2" destOrd="0" parTransId="{217FCFB6-5F29-4C99-91E0-9283739D4E29}" sibTransId="{4D122EA6-54E8-4AFF-83E7-938F0218C34C}"/>
    <dgm:cxn modelId="{7BC372D4-778D-4D23-A45E-4AB692862E3D}" type="presOf" srcId="{B9E1C03C-6552-4E00-B5E2-8E2C2F3BAC3A}" destId="{049B7E49-AF79-4FB8-878A-6C48B3DE2543}" srcOrd="1" destOrd="0" presId="urn:microsoft.com/office/officeart/2005/8/layout/pyramid1"/>
    <dgm:cxn modelId="{271522C8-801A-4CB6-9354-1AFFC6BB126E}" type="presParOf" srcId="{DEB7A26A-439E-4CE7-9E41-BBC9E366DFD1}" destId="{B6514961-8E2E-44DB-A0D1-FFDF80BAC713}" srcOrd="0" destOrd="0" presId="urn:microsoft.com/office/officeart/2005/8/layout/pyramid1"/>
    <dgm:cxn modelId="{FDA9F8ED-619F-4E24-BD77-537B27D564DC}" type="presParOf" srcId="{B6514961-8E2E-44DB-A0D1-FFDF80BAC713}" destId="{623F27DC-9899-4502-9D6B-5619DEDC532F}" srcOrd="0" destOrd="0" presId="urn:microsoft.com/office/officeart/2005/8/layout/pyramid1"/>
    <dgm:cxn modelId="{318EA84D-A47B-4F2A-8349-670B73C1BC8F}" type="presParOf" srcId="{B6514961-8E2E-44DB-A0D1-FFDF80BAC713}" destId="{F4472BBE-0A31-47B4-AFC1-5BD0E8B3AF63}" srcOrd="1" destOrd="0" presId="urn:microsoft.com/office/officeart/2005/8/layout/pyramid1"/>
    <dgm:cxn modelId="{1A3103DD-4A29-4D68-BF21-02FAD721FEEC}" type="presParOf" srcId="{DEB7A26A-439E-4CE7-9E41-BBC9E366DFD1}" destId="{E60C8A86-53A0-4DDC-999C-85ECAE4243B4}" srcOrd="1" destOrd="0" presId="urn:microsoft.com/office/officeart/2005/8/layout/pyramid1"/>
    <dgm:cxn modelId="{6E804F65-6A52-4681-83F4-A801DF7C4A87}" type="presParOf" srcId="{E60C8A86-53A0-4DDC-999C-85ECAE4243B4}" destId="{3236BFC6-7492-4549-972C-88D690402B7C}" srcOrd="0" destOrd="0" presId="urn:microsoft.com/office/officeart/2005/8/layout/pyramid1"/>
    <dgm:cxn modelId="{313A399D-1DD3-4DA7-8395-12A9E75656CC}" type="presParOf" srcId="{E60C8A86-53A0-4DDC-999C-85ECAE4243B4}" destId="{049B7E49-AF79-4FB8-878A-6C48B3DE2543}" srcOrd="1" destOrd="0" presId="urn:microsoft.com/office/officeart/2005/8/layout/pyramid1"/>
    <dgm:cxn modelId="{F4BB2966-7C7D-47DB-BC47-E70990AE88E9}" type="presParOf" srcId="{DEB7A26A-439E-4CE7-9E41-BBC9E366DFD1}" destId="{285C8C98-7B77-4724-80A1-6DFD03E0D517}" srcOrd="2" destOrd="0" presId="urn:microsoft.com/office/officeart/2005/8/layout/pyramid1"/>
    <dgm:cxn modelId="{F207E12F-F9BA-49F3-AA9E-134B1027A166}" type="presParOf" srcId="{285C8C98-7B77-4724-80A1-6DFD03E0D517}" destId="{5FC959C1-E8FF-4CA4-B812-8358E039F5F8}" srcOrd="0" destOrd="0" presId="urn:microsoft.com/office/officeart/2005/8/layout/pyramid1"/>
    <dgm:cxn modelId="{E627B217-8CCB-4F85-98F9-3EB1084D5E66}" type="presParOf" srcId="{285C8C98-7B77-4724-80A1-6DFD03E0D517}" destId="{26714D32-3AAB-44B7-8600-EBC21429D4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F27DC-9899-4502-9D6B-5619DEDC532F}">
      <dsp:nvSpPr>
        <dsp:cNvPr id="0" name=""/>
        <dsp:cNvSpPr/>
      </dsp:nvSpPr>
      <dsp:spPr>
        <a:xfrm>
          <a:off x="808274" y="0"/>
          <a:ext cx="808274" cy="550333"/>
        </a:xfrm>
        <a:prstGeom prst="trapezoid">
          <a:avLst>
            <a:gd name="adj" fmla="val 7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P2</a:t>
          </a:r>
        </a:p>
      </dsp:txBody>
      <dsp:txXfrm>
        <a:off x="808274" y="0"/>
        <a:ext cx="808274" cy="550333"/>
      </dsp:txXfrm>
    </dsp:sp>
    <dsp:sp modelId="{3236BFC6-7492-4549-972C-88D690402B7C}">
      <dsp:nvSpPr>
        <dsp:cNvPr id="0" name=""/>
        <dsp:cNvSpPr/>
      </dsp:nvSpPr>
      <dsp:spPr>
        <a:xfrm>
          <a:off x="404137" y="550333"/>
          <a:ext cx="1616548" cy="550333"/>
        </a:xfrm>
        <a:prstGeom prst="trapezoid">
          <a:avLst>
            <a:gd name="adj" fmla="val 73435"/>
          </a:avLst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Funding</a:t>
          </a:r>
        </a:p>
      </dsp:txBody>
      <dsp:txXfrm>
        <a:off x="687033" y="550333"/>
        <a:ext cx="1050756" cy="550333"/>
      </dsp:txXfrm>
    </dsp:sp>
    <dsp:sp modelId="{5FC959C1-E8FF-4CA4-B812-8358E039F5F8}">
      <dsp:nvSpPr>
        <dsp:cNvPr id="0" name=""/>
        <dsp:cNvSpPr/>
      </dsp:nvSpPr>
      <dsp:spPr>
        <a:xfrm>
          <a:off x="0" y="1100666"/>
          <a:ext cx="2424823" cy="550333"/>
        </a:xfrm>
        <a:prstGeom prst="trapezoid">
          <a:avLst>
            <a:gd name="adj" fmla="val 73435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Technical/Compliance Assistance</a:t>
          </a:r>
        </a:p>
      </dsp:txBody>
      <dsp:txXfrm>
        <a:off x="424344" y="1100666"/>
        <a:ext cx="1576134" cy="55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8DDB5D-FBC4-4136-BBE7-232A14B83D90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6822FA-FAFA-42CE-9E61-23219F660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8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DADF-CDC2-4577-B535-78F07C342E73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1A81-B1A5-4B91-A06F-C6EB2FB3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7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D9128-3523-4812-B304-B51A47089FA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420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0A1ED-EDB2-4CF3-871F-3388AB6148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for businesses and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0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4C3D9AC-7880-4E34-9D72-3233E243FC43}" type="slidenum">
              <a:rPr lang="en-US" altLang="en-US">
                <a:latin typeface="Calibri" pitchFamily="34" charset="0"/>
              </a:rPr>
              <a:pPr/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0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services</a:t>
            </a:r>
            <a:r>
              <a:rPr lang="en-US" baseline="0" dirty="0"/>
              <a:t> OCAPP can provide to the businesses in your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 both businesses and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0A1ED-EDB2-4CF3-871F-3388AB6148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3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4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1A81-B1A5-4B91-A06F-C6EB2FB3F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429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14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3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2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9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1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9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March 13,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A8277-FB1A-4EDC-8148-30A6F3B492B7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2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189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1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07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2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86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51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86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1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8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9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3600"/>
            <a:ext cx="2749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596" y="1143000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9425" y="533401"/>
            <a:ext cx="8185150" cy="609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533401"/>
            <a:ext cx="8185150" cy="609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83820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3F4DE533-2A44-41C0-B925-DF0F128D2F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44228057-4CA4-447F-8A96-A52B1C2F08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533401"/>
            <a:ext cx="8185150" cy="6857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92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43600"/>
            <a:ext cx="2749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94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0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4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79425" y="533400"/>
            <a:ext cx="818515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79425" y="1731963"/>
            <a:ext cx="81851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2" name="Picture 1"/>
          <p:cNvPicPr>
            <a:picLocks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48" y="5952744"/>
            <a:ext cx="11430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0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  <p:sldLayoutId id="2147484722" r:id="rId12"/>
    <p:sldLayoutId id="2147484723" r:id="rId13"/>
    <p:sldLayoutId id="2147484724" r:id="rId14"/>
    <p:sldLayoutId id="2147484725" r:id="rId15"/>
    <p:sldLayoutId id="2147484726" r:id="rId16"/>
    <p:sldLayoutId id="2147484727" r:id="rId17"/>
    <p:sldLayoutId id="2147484728" r:id="rId18"/>
    <p:sldLayoutId id="214748472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hio.materialsmarketplac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gif"/><Relationship Id="rId4" Type="http://schemas.openxmlformats.org/officeDocument/2006/relationships/hyperlink" Target="mailto:joseph.Klatt@epa.ohio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ohio.gov/ocapp/recycling#164885249-gra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airquality.org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hyperlink" Target="http://www.epa.ohio.gov/defa/EnvironmentalandFinancialAssistance" TargetMode="External"/><Relationship Id="rId4" Type="http://schemas.openxmlformats.org/officeDocument/2006/relationships/hyperlink" Target="http://www.epa.ohio.gov/ocapp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hyperlink" Target="mailto:amber.hicks@epa.ohio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madelyn.adams@epa.ohio.gov" TargetMode="External"/><Relationship Id="rId5" Type="http://schemas.openxmlformats.org/officeDocument/2006/relationships/hyperlink" Target="http://www.epa.ohio.gov/ocapp" TargetMode="Externa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faa.el-oraby@epa.ohio.gov" TargetMode="External"/><Relationship Id="rId2" Type="http://schemas.openxmlformats.org/officeDocument/2006/relationships/hyperlink" Target="https://ebiz.epa.ohio.gov/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hyperlink" Target="mailto:james.roberts@epa.ohio.gov" TargetMode="External"/><Relationship Id="rId4" Type="http://schemas.openxmlformats.org/officeDocument/2006/relationships/hyperlink" Target="mailto:linda.Lazich@epa.ohio.g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flanagan@epa.ohio.gov" TargetMode="External"/><Relationship Id="rId7" Type="http://schemas.openxmlformats.org/officeDocument/2006/relationships/image" Target="../media/image38.png"/><Relationship Id="rId2" Type="http://schemas.openxmlformats.org/officeDocument/2006/relationships/hyperlink" Target="mailto:Maureen.ware@epa.ohio.gov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hyperlink" Target="https://www.rapca.org/" TargetMode="External"/><Relationship Id="rId4" Type="http://schemas.openxmlformats.org/officeDocument/2006/relationships/hyperlink" Target="http://epa.ohio.gov/districts.aspx#115772916-southwes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michelle.flanagan@epa.ohio.gov" TargetMode="External"/><Relationship Id="rId7" Type="http://schemas.openxmlformats.org/officeDocument/2006/relationships/hyperlink" Target="mailto:Jeremy.scoles@epa.ohio.gov" TargetMode="External"/><Relationship Id="rId2" Type="http://schemas.openxmlformats.org/officeDocument/2006/relationships/hyperlink" Target="mailto:Maureen.ware@epa.ohio.gov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Thomas.cikotte@epa.ohio.gov" TargetMode="External"/><Relationship Id="rId5" Type="http://schemas.openxmlformats.org/officeDocument/2006/relationships/hyperlink" Target="mailto:Melanie.ray@epa.ohio.gov" TargetMode="External"/><Relationship Id="rId4" Type="http://schemas.openxmlformats.org/officeDocument/2006/relationships/hyperlink" Target="http://epa.ohio.gov/districts.aspx#115772916-southwest" TargetMode="External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state.oh.us/ocap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epa.ohio.gov/portals/41/sb/publications/selfgde.pdf" TargetMode="External"/><Relationship Id="rId5" Type="http://schemas.openxmlformats.org/officeDocument/2006/relationships/hyperlink" Target="https://ohioepa.custhelp.com/" TargetMode="External"/><Relationship Id="rId4" Type="http://schemas.openxmlformats.org/officeDocument/2006/relationships/hyperlink" Target="https://ohioepa.custhelp.com/app/op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b="0" dirty="0">
                <a:solidFill>
                  <a:srgbClr val="3333CC"/>
                </a:solidFill>
              </a:rPr>
              <a:t/>
            </a:r>
            <a:br>
              <a:rPr lang="en-US" sz="2900" b="0" dirty="0">
                <a:solidFill>
                  <a:srgbClr val="3333CC"/>
                </a:solidFill>
              </a:rPr>
            </a:br>
            <a:endParaRPr lang="en-US" b="0" dirty="0">
              <a:solidFill>
                <a:srgbClr val="3333CC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3200400"/>
            <a:ext cx="3809999" cy="76200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3333FF"/>
                </a:solidFill>
              </a:rPr>
              <a:t>Amber Hicks, OCAPP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3333FF"/>
                </a:solidFill>
              </a:rPr>
              <a:t>May 8,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1" y="1676399"/>
            <a:ext cx="3581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ffice of 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ompliance 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ssistance &amp; 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ollution 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revention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OCAPP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pic>
        <p:nvPicPr>
          <p:cNvPr id="1028" name="Picture 4" descr="EPA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05522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388100" cy="76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We offer the ability to talk with an Environmental Specialist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57200" y="1828800"/>
            <a:ext cx="3581400" cy="452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2800" b="1" dirty="0">
                <a:solidFill>
                  <a:srgbClr val="000000"/>
                </a:solidFill>
              </a:rPr>
              <a:t>Compliance assistance hotline:</a:t>
            </a:r>
          </a:p>
          <a:p>
            <a:pPr marL="0" indent="0" algn="ctr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sz="28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2800" b="1" dirty="0">
                <a:solidFill>
                  <a:srgbClr val="000000"/>
                </a:solidFill>
              </a:rPr>
              <a:t>Toll-free  </a:t>
            </a:r>
            <a:br>
              <a:rPr lang="en-US" altLang="en-US" sz="2800" b="1" dirty="0">
                <a:solidFill>
                  <a:srgbClr val="000000"/>
                </a:solidFill>
              </a:rPr>
            </a:br>
            <a:r>
              <a:rPr lang="en-US" altLang="en-US" sz="2800" b="1" dirty="0">
                <a:solidFill>
                  <a:srgbClr val="000000"/>
                </a:solidFill>
              </a:rPr>
              <a:t>(800) 329-7518</a:t>
            </a:r>
          </a:p>
          <a:p>
            <a:pPr marL="0" indent="0" algn="ctr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sz="2800" b="1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2800" b="1" dirty="0">
                <a:solidFill>
                  <a:srgbClr val="000000"/>
                </a:solidFill>
              </a:rPr>
              <a:t>8:00-5:00 M-F</a:t>
            </a:r>
          </a:p>
          <a:p>
            <a:pPr marL="0" indent="0" algn="ctr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\\Lazarus\CENSUPP\SHARE\OPP\Publications\Shutterstock Photos\here is my num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133561"/>
            <a:ext cx="4230255" cy="28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19458"/>
            <a:ext cx="7773338" cy="1609342"/>
          </a:xfrm>
        </p:spPr>
        <p:txBody>
          <a:bodyPr/>
          <a:lstStyle/>
          <a:p>
            <a:r>
              <a:rPr lang="en-US" b="1" dirty="0"/>
              <a:t>Specific Examples of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1" y="1828800"/>
            <a:ext cx="7773339" cy="396240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an auto body shop receive an </a:t>
            </a:r>
            <a:r>
              <a:rPr 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permit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their paint booth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a new small business </a:t>
            </a: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what permits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may be required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a scrap tire hauler obtain their </a:t>
            </a:r>
            <a:r>
              <a:rPr lang="en-US" sz="20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a motor vehicle salvage yard obtain their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NPDES storm water permit</a:t>
            </a: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Description Car Breakers Yard, Railway Street, Grimsby - geograph.or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5251934"/>
            <a:ext cx="2103120" cy="1386609"/>
          </a:xfrm>
          <a:prstGeom prst="rect">
            <a:avLst/>
          </a:prstGeom>
        </p:spPr>
      </p:pic>
      <p:pic>
        <p:nvPicPr>
          <p:cNvPr id="6" name="Picture 5" descr="Limiting Reagents - Chemwi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9" y="4908992"/>
            <a:ext cx="2103120" cy="17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95400" y="905398"/>
            <a:ext cx="6781800" cy="9234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Waste reduction to avoid regulation and save $$$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85800" y="1752600"/>
            <a:ext cx="7829550" cy="44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buFont typeface="Arial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</a:rPr>
              <a:t>Pollution Prevention (P2)</a:t>
            </a:r>
          </a:p>
          <a:p>
            <a:pPr marL="690563" lvl="1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prstClr val="black"/>
                </a:solidFill>
                <a:latin typeface="Verdana"/>
              </a:rPr>
              <a:t>Waste minimization &amp; P2</a:t>
            </a:r>
          </a:p>
          <a:p>
            <a:pPr marL="690563" lvl="1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prstClr val="black"/>
                </a:solidFill>
                <a:latin typeface="Verdana"/>
              </a:rPr>
              <a:t>On-site assessments</a:t>
            </a:r>
          </a:p>
          <a:p>
            <a:pPr marL="690563" lvl="1" indent="-342900"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prstClr val="black"/>
                </a:solidFill>
                <a:latin typeface="Verdana"/>
              </a:rPr>
              <a:t>Off-site assistance (email, phone, Web info)</a:t>
            </a:r>
          </a:p>
          <a:p>
            <a:pPr marL="347663" lvl="1" indent="0">
              <a:spcAft>
                <a:spcPts val="1000"/>
              </a:spcAft>
              <a:buClr>
                <a:srgbClr val="3333CC"/>
              </a:buClr>
              <a:buSzPct val="100000"/>
            </a:pPr>
            <a:endParaRPr lang="en-US" altLang="en-US" sz="2000" b="1" dirty="0">
              <a:solidFill>
                <a:prstClr val="black"/>
              </a:solidFill>
              <a:latin typeface="Verdana"/>
            </a:endParaRPr>
          </a:p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   Other resources</a:t>
            </a:r>
          </a:p>
          <a:p>
            <a:pPr marL="800100" lvl="1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00"/>
                </a:solidFill>
              </a:rPr>
              <a:t>P2 documents &amp; guidance</a:t>
            </a:r>
          </a:p>
          <a:p>
            <a:pPr marL="800100" lvl="1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00"/>
                </a:solidFill>
              </a:rPr>
              <a:t>Online training for metal finishing, </a:t>
            </a:r>
          </a:p>
          <a:p>
            <a:pPr marL="457200" lvl="1" indent="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     painting, sustainability, etc.</a:t>
            </a:r>
          </a:p>
          <a:p>
            <a:pPr marL="457200" lvl="1" indent="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10098915\AppData\Local\Microsoft\Windows\Temporary Internet Files\Content.IE5\EAHQF3QK\recyc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800"/>
            <a:ext cx="1188720" cy="12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22116"/>
            <a:ext cx="7773338" cy="1524000"/>
          </a:xfrm>
        </p:spPr>
        <p:txBody>
          <a:bodyPr/>
          <a:lstStyle/>
          <a:p>
            <a:r>
              <a:rPr lang="en-US" dirty="0"/>
              <a:t>Ohio Materials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876800"/>
          </a:xfrm>
        </p:spPr>
        <p:txBody>
          <a:bodyPr>
            <a:normAutofit/>
          </a:bodyPr>
          <a:lstStyle/>
          <a:p>
            <a:r>
              <a:rPr lang="en-US" sz="2000" dirty="0"/>
              <a:t>Online platform for materials exchange</a:t>
            </a:r>
          </a:p>
          <a:p>
            <a:r>
              <a:rPr lang="en-US" sz="2000" dirty="0"/>
              <a:t>Connect and find reuse &amp; recycling solutions</a:t>
            </a:r>
          </a:p>
          <a:p>
            <a:r>
              <a:rPr lang="en-US" sz="2000" dirty="0"/>
              <a:t>Post available or wanted materials</a:t>
            </a:r>
          </a:p>
          <a:p>
            <a:r>
              <a:rPr lang="en-US" sz="2000" dirty="0"/>
              <a:t>Identify reuse opportunities</a:t>
            </a:r>
          </a:p>
          <a:p>
            <a:r>
              <a:rPr lang="en-US" sz="2000" dirty="0"/>
              <a:t>Exchange underutilized materials</a:t>
            </a:r>
          </a:p>
          <a:p>
            <a:r>
              <a:rPr lang="en-US" sz="2000" dirty="0"/>
              <a:t>One man’s “trash” is another man’s treasure!</a:t>
            </a:r>
          </a:p>
          <a:p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https://ohio.materialsmarketplace.org/</a:t>
            </a:r>
            <a:r>
              <a:rPr lang="en-US" sz="2000" dirty="0"/>
              <a:t>  </a:t>
            </a:r>
          </a:p>
          <a:p>
            <a:r>
              <a:rPr lang="en-US" sz="2000" dirty="0"/>
              <a:t>Contact: </a:t>
            </a:r>
            <a:r>
              <a:rPr lang="en-US" sz="2000" b="1" dirty="0">
                <a:solidFill>
                  <a:srgbClr val="3333FF"/>
                </a:solidFill>
              </a:rPr>
              <a:t>Frank Basting</a:t>
            </a:r>
            <a:r>
              <a:rPr lang="en-US" sz="2000" dirty="0"/>
              <a:t>, OCAPP, Sustainability Unit 614-644-3544 </a:t>
            </a:r>
            <a:r>
              <a:rPr lang="en-US" sz="2000" dirty="0">
                <a:hlinkClick r:id="rId4"/>
              </a:rPr>
              <a:t>frank.basting@epa.ohio.gov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... Record of the North East Providing Rich Pickings for &lt;strong&gt;Treasure&lt;/strong&gt; Hunt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3" y="3673828"/>
            <a:ext cx="171686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480440"/>
            <a:ext cx="8001000" cy="14998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Show me the money!!</a:t>
            </a:r>
          </a:p>
        </p:txBody>
      </p:sp>
      <p:pic>
        <p:nvPicPr>
          <p:cNvPr id="7" name="Picture 6" descr="Graduate agricultural research grant | YPARD | Young Professionals f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5181600" cy="2099441"/>
          </a:xfrm>
          <a:prstGeom prst="rect">
            <a:avLst/>
          </a:prstGeom>
        </p:spPr>
      </p:pic>
      <p:pic>
        <p:nvPicPr>
          <p:cNvPr id="8" name="Picture 7" descr="external image Cartoon-money-guy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80327"/>
            <a:ext cx="1828800" cy="2143130"/>
          </a:xfrm>
          <a:prstGeom prst="rect">
            <a:avLst/>
          </a:prstGeom>
        </p:spPr>
      </p:pic>
      <p:pic>
        <p:nvPicPr>
          <p:cNvPr id="9" name="Picture 8" descr="Money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9503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altLang="en-US" b="1" dirty="0"/>
              <a:t>Office of Financial Assistance (OFA)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304800" y="1628775"/>
            <a:ext cx="8458200" cy="37052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Administers both state revolving loan fund programs</a:t>
            </a:r>
            <a:endParaRPr lang="en-US" alt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Pollution Control Loan Fund (WPCLF) 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Supply Revolving Loan Account (WSRLA)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Administers the recycling/litter prevention grant program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Administers the wastewater treatment facility compliance assistance program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endParaRPr lang="en-US" alt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54454"/>
            <a:ext cx="1600200" cy="149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10647"/>
            <a:ext cx="2377440" cy="157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03" y="5054454"/>
            <a:ext cx="2103120" cy="14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Recycling and Litter Prevention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Recycling &amp; Litter Prevention (R&amp;LP) grant program supports communities and businesses that initiate or expand programs, facilities and operations that will strengthen recycling markets</a:t>
            </a:r>
          </a:p>
          <a:p>
            <a:pPr marL="0" indent="0" eaLnBrk="1" hangingPunct="1">
              <a:buNone/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program provides approximately </a:t>
            </a:r>
            <a:r>
              <a:rPr lang="en-US" altLang="en-US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$3 million annually 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grant funding to encourage sustainable practices, stimulate economic growth and support litter prevention efforts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Katie Courtright, </a:t>
            </a:r>
            <a:r>
              <a:rPr lang="en-US" altLang="en-US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ocapp</a:t>
            </a:r>
            <a:endParaRPr lang="en-US" altLang="en-US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Recycling &amp; Litter prevention</a:t>
            </a: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(614)705-1147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Kathleen.courtright@epa.ohio.gov</a:t>
            </a:r>
          </a:p>
        </p:txBody>
      </p:sp>
      <p:pic>
        <p:nvPicPr>
          <p:cNvPr id="171012" name="Picture 3" descr="C:\Users\10098915\AppData\Local\Microsoft\Windows\Temporary Internet Files\Content.IE5\R7MVXNU8\trash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6127"/>
            <a:ext cx="1214946" cy="12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2" descr="C:\Users\10098915\AppData\Local\Microsoft\Windows\Temporary Internet Files\Content.IE5\EAHQF3QK\recycl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99" y="3780713"/>
            <a:ext cx="1200435" cy="12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Recycling and Litter Prevention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Market Development Grant</a:t>
            </a:r>
          </a:p>
          <a:p>
            <a:pPr lvl="1"/>
            <a:r>
              <a:rPr lang="en-US" sz="1800" dirty="0"/>
              <a:t>Manufacturers and material processors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Create or expand the types of recycled products that are marketed</a:t>
            </a:r>
          </a:p>
          <a:p>
            <a:pPr lvl="1"/>
            <a:r>
              <a:rPr lang="en-US" sz="1800" dirty="0"/>
              <a:t>Funding for equipment needed to remanufacture recyclable materials into bulk raw material or finished products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Scrap Tire Grant</a:t>
            </a:r>
          </a:p>
          <a:p>
            <a:pPr lvl="1"/>
            <a:r>
              <a:rPr lang="en-US" sz="1800" dirty="0"/>
              <a:t>Manufacturers and material processors</a:t>
            </a:r>
          </a:p>
          <a:p>
            <a:pPr lvl="1"/>
            <a:r>
              <a:rPr lang="en-US" sz="1800" dirty="0"/>
              <a:t>Create or expand the types of </a:t>
            </a:r>
            <a:r>
              <a:rPr lang="en-US" sz="1800" b="1" dirty="0">
                <a:solidFill>
                  <a:srgbClr val="FF0000"/>
                </a:solidFill>
              </a:rPr>
              <a:t>scrap tire products </a:t>
            </a:r>
            <a:r>
              <a:rPr lang="en-US" sz="1800" dirty="0"/>
              <a:t>that are marketed</a:t>
            </a:r>
          </a:p>
          <a:p>
            <a:pPr lvl="1"/>
            <a:r>
              <a:rPr lang="en-US" sz="1800" dirty="0"/>
              <a:t>Funds for beneficial use projects that incorporate Ground Tire Rubber and Recycled Asphalt Shingles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4" descr="La importancia de la materia orgánic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8715"/>
            <a:ext cx="1371600" cy="13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imiting Reagents - Chemw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5452235"/>
            <a:ext cx="1249363" cy="11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أسامة مصطفى: جعلوني بلاستيكيًا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737860"/>
            <a:ext cx="91440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1"/>
            <a:ext cx="7391868" cy="1600200"/>
          </a:xfrm>
        </p:spPr>
        <p:txBody>
          <a:bodyPr/>
          <a:lstStyle/>
          <a:p>
            <a:r>
              <a:rPr lang="en-US" b="1" dirty="0"/>
              <a:t>Wastewater Treatment Plant Compliance Assistance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96472"/>
            <a:ext cx="7239001" cy="4392610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Non-regulatory, free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compliance assistance to businesses and communities at small WWTPs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 local wastewater operators to help ID, troubleshoot and resolve plant operational issues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 plant evaluations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 with finding solutions for improving plant performance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of plant operators 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 plants achieve compliance as well as lower operating costs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 </a:t>
            </a:r>
            <a:r>
              <a:rPr lang="en-US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 Bernstein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Office of Financial Assistance</a:t>
            </a:r>
          </a:p>
          <a:p>
            <a:pPr marL="0" indent="0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(614)644-3715, jonathan.bernstein@epa.ohio.gov</a:t>
            </a:r>
          </a:p>
        </p:txBody>
      </p:sp>
      <p:pic>
        <p:nvPicPr>
          <p:cNvPr id="4" name="Picture 6" descr="C:\Users\10003086\AppData\Local\Microsoft\Windows\Temporary Internet Files\Content.IE5\SLOBOVZH\MC9003113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4725" y="3810000"/>
            <a:ext cx="1904950" cy="1371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1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6531"/>
          <a:stretch>
            <a:fillRect/>
          </a:stretch>
        </p:blipFill>
        <p:spPr bwMode="auto">
          <a:xfrm>
            <a:off x="6019800" y="3495675"/>
            <a:ext cx="2438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b="1" dirty="0"/>
              <a:t>Recognition Program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Encouraging Environmental Excellence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24932" name="Content Placeholder 2"/>
          <p:cNvSpPr>
            <a:spLocks noGrp="1"/>
          </p:cNvSpPr>
          <p:nvPr>
            <p:ph idx="1"/>
          </p:nvPr>
        </p:nvSpPr>
        <p:spPr>
          <a:xfrm>
            <a:off x="215630" y="1905000"/>
            <a:ext cx="6324600" cy="4724400"/>
          </a:xfrm>
        </p:spPr>
        <p:txBody>
          <a:bodyPr>
            <a:normAutofit lnSpcReduction="10000"/>
          </a:bodyPr>
          <a:lstStyle/>
          <a:p>
            <a:r>
              <a:rPr lang="en-US" altLang="en-US" sz="2200" b="1" dirty="0"/>
              <a:t>Recognizes companies that </a:t>
            </a:r>
            <a:r>
              <a:rPr lang="en-US" altLang="en-US" sz="2200" b="1" dirty="0">
                <a:solidFill>
                  <a:srgbClr val="0000FF"/>
                </a:solidFill>
              </a:rPr>
              <a:t>go beyond compliance</a:t>
            </a:r>
            <a:r>
              <a:rPr lang="en-US" altLang="en-US" sz="2200" b="1" dirty="0"/>
              <a:t> and </a:t>
            </a:r>
            <a:r>
              <a:rPr lang="en-US" altLang="en-US" sz="2200" b="1" dirty="0">
                <a:solidFill>
                  <a:srgbClr val="00B050"/>
                </a:solidFill>
              </a:rPr>
              <a:t>implement sustainable practices</a:t>
            </a:r>
          </a:p>
          <a:p>
            <a:r>
              <a:rPr lang="en-US" altLang="en-US" sz="2200" b="1" dirty="0"/>
              <a:t>4 Levels of Recognition</a:t>
            </a:r>
          </a:p>
          <a:p>
            <a:r>
              <a:rPr lang="en-US" altLang="en-US" sz="2200" b="1" dirty="0"/>
              <a:t>If you’re interested, contact:</a:t>
            </a:r>
          </a:p>
          <a:p>
            <a:pPr marL="0" indent="0">
              <a:buNone/>
            </a:pPr>
            <a:r>
              <a:rPr lang="en-US" altLang="en-US" sz="2200" b="1" dirty="0"/>
              <a:t>    Mike Kelley, OCAPP</a:t>
            </a:r>
          </a:p>
          <a:p>
            <a:pPr marL="0" indent="0">
              <a:buNone/>
            </a:pPr>
            <a:r>
              <a:rPr lang="en-US" altLang="en-US" sz="2200" b="1" dirty="0"/>
              <a:t>    614-644-2930 </a:t>
            </a:r>
          </a:p>
          <a:p>
            <a:pPr marL="0" indent="0">
              <a:buNone/>
            </a:pPr>
            <a:r>
              <a:rPr lang="en-US" altLang="en-US" sz="2200" b="1" dirty="0"/>
              <a:t>    michael.kelley@epa.ohio.gov</a:t>
            </a:r>
          </a:p>
          <a:p>
            <a:r>
              <a:rPr lang="en-US" altLang="en-US" sz="2200" b="1" dirty="0"/>
              <a:t>Application instructions:  epa.ohio.gov/ohioE3.aspx </a:t>
            </a:r>
          </a:p>
          <a:p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-38100"/>
            <a:ext cx="91440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/>
              <a:t>Encouraging Environmental Excellence (E3)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7189E5-557F-4B6F-A317-033F0A24478A}"/>
              </a:ext>
            </a:extLst>
          </p:cNvPr>
          <p:cNvSpPr txBox="1"/>
          <p:nvPr/>
        </p:nvSpPr>
        <p:spPr>
          <a:xfrm rot="10800000" flipV="1">
            <a:off x="6096000" y="297760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Get rewarded!!</a:t>
            </a:r>
          </a:p>
        </p:txBody>
      </p:sp>
    </p:spTree>
    <p:extLst>
      <p:ext uri="{BB962C8B-B14F-4D97-AF65-F5344CB8AC3E}">
        <p14:creationId xmlns:p14="http://schemas.microsoft.com/office/powerpoint/2010/main" val="2514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4676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What is OCAPP?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38150" y="1353099"/>
            <a:ext cx="8248650" cy="522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lvl="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B0F0"/>
                </a:solidFill>
              </a:rPr>
              <a:t>O</a:t>
            </a:r>
            <a:r>
              <a:rPr lang="en-US" sz="2400" b="1" dirty="0">
                <a:solidFill>
                  <a:srgbClr val="000000"/>
                </a:solidFill>
              </a:rPr>
              <a:t>ffice of </a:t>
            </a:r>
            <a:r>
              <a:rPr lang="en-US" sz="2400" b="1" dirty="0">
                <a:solidFill>
                  <a:srgbClr val="00B0F0"/>
                </a:solidFill>
              </a:rPr>
              <a:t>C</a:t>
            </a:r>
            <a:r>
              <a:rPr lang="en-US" sz="2400" b="1" dirty="0">
                <a:solidFill>
                  <a:srgbClr val="000000"/>
                </a:solidFill>
              </a:rPr>
              <a:t>ompliance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ssistance &amp; 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P</a:t>
            </a:r>
            <a:r>
              <a:rPr lang="en-US" sz="2400" b="1" dirty="0">
                <a:solidFill>
                  <a:srgbClr val="000000"/>
                </a:solidFill>
              </a:rPr>
              <a:t>ollution </a:t>
            </a:r>
            <a:r>
              <a:rPr lang="en-US" sz="2400" b="1" dirty="0">
                <a:solidFill>
                  <a:srgbClr val="00B0F0"/>
                </a:solidFill>
              </a:rPr>
              <a:t>P</a:t>
            </a:r>
            <a:r>
              <a:rPr lang="en-US" sz="2400" b="1" dirty="0">
                <a:solidFill>
                  <a:srgbClr val="000000"/>
                </a:solidFill>
              </a:rPr>
              <a:t>revention</a:t>
            </a: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Non-regulatory </a:t>
            </a:r>
            <a:br>
              <a:rPr lang="en-US" altLang="en-US" sz="2400" b="1" dirty="0">
                <a:solidFill>
                  <a:srgbClr val="000000"/>
                </a:solidFill>
              </a:rPr>
            </a:br>
            <a:endParaRPr lang="en-US" altLang="en-US" sz="2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Free</a:t>
            </a:r>
            <a:r>
              <a:rPr lang="en-US" altLang="en-US" sz="2400" b="1" dirty="0">
                <a:solidFill>
                  <a:srgbClr val="000000"/>
                </a:solidFill>
              </a:rPr>
              <a:t> &amp; 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Confidential</a:t>
            </a: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Focusing on the needs</a:t>
            </a:r>
          </a:p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r>
              <a:rPr lang="en-US" altLang="en-US" sz="2400" b="1" dirty="0"/>
              <a:t>   of small businesses</a:t>
            </a: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One-stop shop for </a:t>
            </a:r>
            <a:r>
              <a:rPr lang="en-US" altLang="en-US" sz="2400" b="1" u="sng" dirty="0">
                <a:solidFill>
                  <a:srgbClr val="000000"/>
                </a:solidFill>
              </a:rPr>
              <a:t>confidential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waste reduction</a:t>
            </a:r>
            <a:r>
              <a:rPr lang="en-US" altLang="en-US" sz="2400" b="1" dirty="0">
                <a:solidFill>
                  <a:srgbClr val="000000"/>
                </a:solidFill>
              </a:rPr>
              <a:t> and </a:t>
            </a:r>
            <a:r>
              <a:rPr lang="en-US" altLang="en-US" sz="2400" b="1" dirty="0">
                <a:solidFill>
                  <a:srgbClr val="3333FF"/>
                </a:solidFill>
              </a:rPr>
              <a:t>regulatory assistance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578611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Air Compliance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Ohio Air Quality Development Authority (OAQDA)</a:t>
            </a:r>
          </a:p>
          <a:p>
            <a:r>
              <a:rPr lang="en-US" sz="2400" dirty="0"/>
              <a:t>The Clean Air Resource Center (CARC)</a:t>
            </a:r>
          </a:p>
          <a:p>
            <a:r>
              <a:rPr lang="en-US" sz="2400" dirty="0"/>
              <a:t>Not part of the Ohio EPA</a:t>
            </a:r>
          </a:p>
          <a:p>
            <a:endParaRPr lang="en-US" dirty="0"/>
          </a:p>
        </p:txBody>
      </p:sp>
      <p:pic>
        <p:nvPicPr>
          <p:cNvPr id="4" name="Picture 3" descr="UNE DATE DE NAISSANCE PROBLÉMATIQUE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1042"/>
            <a:ext cx="2468880" cy="26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Ohio Air Quality Development Authority (OAQDA)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Clean Air Resource Center (CARC)</a:t>
            </a:r>
          </a:p>
          <a:p>
            <a:r>
              <a:rPr lang="en-US" sz="2400" dirty="0"/>
              <a:t>Independent, non-regulatory state agency</a:t>
            </a:r>
          </a:p>
          <a:p>
            <a:r>
              <a:rPr lang="en-US" sz="2400" dirty="0"/>
              <a:t>Not part of Ohio EPA</a:t>
            </a:r>
          </a:p>
          <a:p>
            <a:r>
              <a:rPr lang="en-US" sz="2400" dirty="0"/>
              <a:t>Functions similar to OCAPP</a:t>
            </a:r>
          </a:p>
          <a:p>
            <a:r>
              <a:rPr lang="en-US" sz="2400" dirty="0"/>
              <a:t>Provide compliance assistance</a:t>
            </a:r>
          </a:p>
          <a:p>
            <a:r>
              <a:rPr lang="en-US" sz="2400" dirty="0"/>
              <a:t>Free, confidential</a:t>
            </a:r>
          </a:p>
          <a:p>
            <a:r>
              <a:rPr lang="en-US" sz="2400" dirty="0"/>
              <a:t>Services the entire state of Ohio</a:t>
            </a:r>
          </a:p>
        </p:txBody>
      </p:sp>
    </p:spTree>
    <p:extLst>
      <p:ext uri="{BB962C8B-B14F-4D97-AF65-F5344CB8AC3E}">
        <p14:creationId xmlns:p14="http://schemas.microsoft.com/office/powerpoint/2010/main" val="40001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1"/>
            <a:ext cx="7773338" cy="1066800"/>
          </a:xfrm>
        </p:spPr>
        <p:txBody>
          <a:bodyPr/>
          <a:lstStyle/>
          <a:p>
            <a:r>
              <a:rPr lang="en-US" b="1" dirty="0"/>
              <a:t>OAQDA / CARC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1"/>
            <a:ext cx="7696201" cy="541019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Assists small businesses</a:t>
            </a:r>
          </a:p>
          <a:p>
            <a:r>
              <a:rPr lang="en-US" sz="2600" dirty="0"/>
              <a:t>Free, confidential on-site air pollution assessments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Funding</a:t>
            </a:r>
            <a:r>
              <a:rPr lang="en-US" sz="2600" dirty="0"/>
              <a:t> for air pollution control equipment</a:t>
            </a:r>
          </a:p>
          <a:p>
            <a:r>
              <a:rPr lang="en-US" sz="2600" dirty="0"/>
              <a:t>One-on-one technical assistance for P2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Financing</a:t>
            </a:r>
            <a:r>
              <a:rPr lang="en-US" sz="2600" dirty="0"/>
              <a:t> to purchase air pollution control or prevention equipment</a:t>
            </a:r>
          </a:p>
          <a:p>
            <a:pPr lvl="1"/>
            <a:r>
              <a:rPr lang="en-US" sz="2600" dirty="0"/>
              <a:t>Loans, tax abatement programs</a:t>
            </a:r>
          </a:p>
          <a:p>
            <a:pPr lvl="1"/>
            <a:r>
              <a:rPr lang="en-US" sz="2600" dirty="0"/>
              <a:t>Auto body shops (updated paint booths)</a:t>
            </a:r>
          </a:p>
          <a:p>
            <a:pPr lvl="1"/>
            <a:r>
              <a:rPr lang="en-US" sz="2600" dirty="0"/>
              <a:t>Dry cleaners (cleaner emissions/no perc cleaners)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Grants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OAQDA / CARC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Assists large businesses</a:t>
            </a:r>
          </a:p>
          <a:p>
            <a:pPr lvl="1"/>
            <a:r>
              <a:rPr lang="en-US" sz="2400" dirty="0"/>
              <a:t>Tax incentives for investment in cleaner air and energy efficiency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Energy efficiency improvements, process changes, or purchase of traditional air pollution control equipment</a:t>
            </a:r>
          </a:p>
        </p:txBody>
      </p:sp>
    </p:spTree>
    <p:extLst>
      <p:ext uri="{BB962C8B-B14F-4D97-AF65-F5344CB8AC3E}">
        <p14:creationId xmlns:p14="http://schemas.microsoft.com/office/powerpoint/2010/main" val="11504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OAQDA / CARC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Ohio Air Quality Development Authority</a:t>
            </a:r>
          </a:p>
          <a:p>
            <a:pPr marL="0" indent="0">
              <a:buNone/>
            </a:pPr>
            <a:r>
              <a:rPr lang="en-US" dirty="0"/>
              <a:t>     50 West Broad Street, Suite 1718</a:t>
            </a:r>
          </a:p>
          <a:p>
            <a:pPr marL="0" indent="0">
              <a:buNone/>
            </a:pPr>
            <a:r>
              <a:rPr lang="en-US" dirty="0"/>
              <a:t>     Columbus, OH 43215</a:t>
            </a:r>
          </a:p>
          <a:p>
            <a:pPr marL="0" indent="0">
              <a:buNone/>
            </a:pPr>
            <a:r>
              <a:rPr lang="en-US" dirty="0"/>
              <a:t>     (614) 224-3383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hlinkClick r:id="rId2"/>
              </a:rPr>
              <a:t>www.ohioairquality.org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Clean Air Resource Center</a:t>
            </a:r>
          </a:p>
          <a:p>
            <a:pPr marL="0" indent="0">
              <a:buNone/>
            </a:pPr>
            <a:r>
              <a:rPr lang="en-US" dirty="0"/>
              <a:t>     Small Business Hotline 800-225-5051</a:t>
            </a:r>
          </a:p>
          <a:p>
            <a:pPr marL="0" indent="0">
              <a:buNone/>
            </a:pPr>
            <a:r>
              <a:rPr lang="en-US" dirty="0"/>
              <a:t>     (614) 728-3540</a:t>
            </a:r>
          </a:p>
        </p:txBody>
      </p:sp>
    </p:spTree>
    <p:extLst>
      <p:ext uri="{BB962C8B-B14F-4D97-AF65-F5344CB8AC3E}">
        <p14:creationId xmlns:p14="http://schemas.microsoft.com/office/powerpoint/2010/main" val="100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7160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    Contact and assistance information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057400"/>
            <a:ext cx="3458402" cy="388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1371600"/>
            <a:ext cx="3810000" cy="423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</a:rPr>
              <a:t>Office of Compliance Assistance &amp; Pollution Prevention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www.epa.ohio.gov/ocapp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(800)329-7518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</a:rPr>
              <a:t>Division of Environmental &amp; Financial Assistance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http://www.epa.ohio.gov/defa/EnvironmentalandFinancialAssistance</a:t>
            </a:r>
            <a:endParaRPr lang="en-US" alt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(614)644-2798</a:t>
            </a:r>
          </a:p>
          <a:p>
            <a:pPr>
              <a:lnSpc>
                <a:spcPct val="114000"/>
              </a:lnSpc>
              <a:buClr>
                <a:srgbClr val="3333CC"/>
              </a:buClr>
            </a:pPr>
            <a:endParaRPr lang="en-US" altLang="en-US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EPA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36402"/>
            <a:ext cx="1336766" cy="7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1"/>
            <a:ext cx="7773338" cy="1219200"/>
          </a:xfrm>
        </p:spPr>
        <p:txBody>
          <a:bodyPr/>
          <a:lstStyle/>
          <a:p>
            <a:pPr algn="ctr"/>
            <a:r>
              <a:rPr lang="en-US" altLang="en-US" sz="5400" b="1" dirty="0"/>
              <a:t>Questions?</a:t>
            </a:r>
            <a:r>
              <a:rPr lang="en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4" descr="EPA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09" y="5624547"/>
            <a:ext cx="1371600" cy="8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... &lt;strong&gt;Questions&lt;/strong&gt;). This post is about the Three &lt;strong&gt;Questions&lt;/strong&gt; that I asked sta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6" y="1537250"/>
            <a:ext cx="21939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09999" y="1447800"/>
            <a:ext cx="4648669" cy="492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OCAPP: Free &amp; confidential hotline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(800)329-7518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www.epa.ohio.gov/ocapp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Southwest Ohio OCAPP Contact</a:t>
            </a: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dirty="0">
                <a:solidFill>
                  <a:srgbClr val="000000"/>
                </a:solidFill>
              </a:rPr>
              <a:t>Maddie Adams</a:t>
            </a: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dirty="0">
                <a:solidFill>
                  <a:srgbClr val="000000"/>
                </a:solidFill>
              </a:rPr>
              <a:t>(937)285-6456</a:t>
            </a: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dirty="0">
                <a:solidFill>
                  <a:srgbClr val="000000"/>
                </a:solidFill>
                <a:hlinkClick r:id="rId6"/>
              </a:rPr>
              <a:t>madelyn.adams@epa.ohio.gov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Southwest Ohio OCAPP Contact</a:t>
            </a: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dirty="0">
                <a:solidFill>
                  <a:srgbClr val="000000"/>
                </a:solidFill>
              </a:rPr>
              <a:t>Amber Hicks</a:t>
            </a: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dirty="0">
                <a:solidFill>
                  <a:srgbClr val="000000"/>
                </a:solidFill>
              </a:rPr>
              <a:t>(937)285-6439</a:t>
            </a: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r>
              <a:rPr lang="en-US" altLang="en-US" dirty="0">
                <a:solidFill>
                  <a:srgbClr val="000000"/>
                </a:solidFill>
                <a:hlinkClick r:id="rId7"/>
              </a:rPr>
              <a:t>amber.hicks@epa.ohio.gov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</a:pPr>
            <a:endParaRPr lang="en-US" alt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6" y="3802674"/>
            <a:ext cx="2468880" cy="24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A1C608B-096C-4704-BCD2-F731AFA6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0"/>
            <a:ext cx="6477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eBusiness</a:t>
            </a:r>
            <a:r>
              <a:rPr lang="en-US" dirty="0"/>
              <a:t> Center Assistance</a:t>
            </a:r>
            <a:br>
              <a:rPr lang="en-US" dirty="0"/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https://ebiz.epa.ohio.gov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/>
              <a:t>(877) 372-2499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64FDD6D-B7AD-416B-9333-85E5F4A06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90"/>
            <a:ext cx="3810000" cy="40878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Air Services Assistance 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</a:rPr>
              <a:t>(Division of Air Pollution Control Reporting)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Safaa El-Oraby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(614)644-3571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dirty="0">
                <a:hlinkClick r:id="rId3"/>
              </a:rPr>
              <a:t>safaa.el-oraby@epa.ohio.gov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Linda Lazich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(614)644-3626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dirty="0">
                <a:hlinkClick r:id="rId4"/>
              </a:rPr>
              <a:t>linda.Lazich@epa.ohio.gov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177D0D-B983-4359-B716-8A66CD8E2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160590"/>
            <a:ext cx="3962400" cy="39354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STREAMS/eDMR Assistance 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</a:rPr>
              <a:t>(Division of Surface Water Reporting)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Katherine Harris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(614)644-2135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u="sng" dirty="0">
                <a:solidFill>
                  <a:srgbClr val="00B0F0"/>
                </a:solidFill>
              </a:rPr>
              <a:t>katherine.harris</a:t>
            </a:r>
            <a:r>
              <a:rPr lang="en-US" u="sng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@epa.ohio.gov</a:t>
            </a:r>
            <a:endParaRPr lang="en-US" u="sng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Cole Miller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(614)728-3846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dirty="0">
                <a:hlinkClick r:id="rId5"/>
              </a:rPr>
              <a:t>cole.miller@epa.ohio.gov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4" descr="EPA IMAGE">
            <a:extLst>
              <a:ext uri="{FF2B5EF4-FFF2-40B4-BE49-F238E27FC236}">
                <a16:creationId xmlns="" xmlns:a16="http://schemas.microsoft.com/office/drawing/2014/main" id="{BD7B3379-FBF0-47AA-AA95-8B1F7C52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59" y="5742728"/>
            <a:ext cx="1540173" cy="9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599"/>
            <a:ext cx="7467600" cy="13161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      Regulatory Staff/Agencies </a:t>
            </a:r>
            <a:b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   Miami County </a:t>
            </a:r>
            <a:r>
              <a:rPr lang="en-US" altLang="en-US" sz="5400" b="1" u="sng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en-US" sz="5400" b="1" u="sng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en-US" sz="5400" b="1" dirty="0"/>
              <a:t/>
            </a:r>
            <a:br>
              <a:rPr lang="en-US" altLang="en-US" sz="5400" b="1" dirty="0"/>
            </a:br>
            <a:r>
              <a:rPr lang="en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71601"/>
            <a:ext cx="4160987" cy="510614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Division of Surface Water Primary Contact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Maureen ware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(937)285-6104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Maureen.ware@epa.ohio.gov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sz="16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Southwest Ohio Storm water Contact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Michelle Flanagan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937)285-6440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michelle.flanagan@epa.ohio.gov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5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Southwest District Office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5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en-US" sz="15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937)285-6357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http://epa.ohio.gov/districts.aspx#115772916-southwest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DD27607-73AA-4F51-A530-33E8B1A07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186" y="1371601"/>
            <a:ext cx="4678214" cy="47581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Pollution Control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air pollution control agency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(937)225-4435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ttps://www.rapca.org/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4" descr="EPA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5634532"/>
            <a:ext cx="1540173" cy="9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1896188"/>
            <a:ext cx="4419600" cy="106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</a:pPr>
            <a:endParaRPr lang="en-US" alt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5FAB5179-B0A4-4782-880C-5B5D1151E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67" y="3648138"/>
            <a:ext cx="1748333" cy="174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599"/>
            <a:ext cx="7467600" cy="13161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  Regulatory Staff</a:t>
            </a:r>
            <a:b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Shelby County </a:t>
            </a:r>
            <a:r>
              <a:rPr lang="en-US" altLang="en-US" sz="5400" b="1" u="sng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en-US" sz="5400" b="1" u="sng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en-US" sz="5400" b="1" dirty="0"/>
              <a:t/>
            </a:r>
            <a:br>
              <a:rPr lang="en-US" altLang="en-US" sz="5400" b="1" dirty="0"/>
            </a:br>
            <a:r>
              <a:rPr lang="en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71601"/>
            <a:ext cx="4160987" cy="510614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Division of Surface Water Primary Contact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Maureen ware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(937)285-6104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Maureen.ware@epa.ohio.gov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sz="16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Southwest Ohio Storm water Contact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Michelle Flanagan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937)285-6440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michelle.flanagan@epa.ohio.gov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Southwest District Office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937)285-6357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http://epa.ohio.gov/districts.aspx#115772916-southwest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DD27607-73AA-4F51-A530-33E8B1A07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186" y="1371601"/>
            <a:ext cx="4678214" cy="4758187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Ohio EPA, Division of Air pollution Control Primary Contact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Melanie Ray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(419)373-4111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Melanie.ray@epa.ohio.gov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Shelby County </a:t>
            </a:r>
            <a:r>
              <a:rPr lang="en-US" sz="1600" b="1" u="sng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 Pollution Control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OCAPP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contacts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cikotte</a:t>
            </a:r>
            <a:endParaRPr lang="en-US" altLang="en-US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419</a:t>
            </a: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)373-3020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Thomas.cikotte@epa.ohio.gov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Jeremy </a:t>
            </a:r>
            <a:r>
              <a:rPr lang="en-US" altLang="en-US" sz="1600" dirty="0" err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scoles</a:t>
            </a:r>
            <a:endParaRPr lang="en-US" altLang="en-US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6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(419)373-3095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Jeremy.scoles@epa.ohio.gov</a:t>
            </a: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altLang="en-US" sz="1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4" descr="EPA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13" y="5847959"/>
            <a:ext cx="1540173" cy="9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1896188"/>
            <a:ext cx="4419600" cy="106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defRPr/>
            </a:pP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</a:pPr>
            <a:endParaRPr lang="en-US" alt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buClr>
                <a:srgbClr val="3333CC"/>
              </a:buCl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5FAB5179-B0A4-4782-880C-5B5D1151E8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84" y="5943600"/>
            <a:ext cx="761633" cy="76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5" y="1828800"/>
            <a:ext cx="3597978" cy="36392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4966" y="-23770"/>
            <a:ext cx="9135625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rgbClr val="00B050"/>
                </a:solidFill>
              </a:rPr>
              <a:t>Finding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66" y="1828800"/>
            <a:ext cx="3978085" cy="363929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91000" y="57005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322" y="5677579"/>
            <a:ext cx="3317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Helping our CUSTOMERS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get from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7611" y="5689822"/>
            <a:ext cx="11079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HERE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4584635" y="1806946"/>
          <a:ext cx="2424823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889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5334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OCAPP Services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7724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OCAPP works with small businesses to help them understand and address their environmental compliance responsibilities</a:t>
            </a:r>
            <a:endParaRPr lang="en-US" alt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OCAPP works with businesses of all sizes to provide general compliance assistance &amp; identify ways of reducing waste/emissions – saving money</a:t>
            </a:r>
          </a:p>
          <a:p>
            <a:pPr marL="0" indent="0">
              <a:buNone/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06" y="4976512"/>
            <a:ext cx="2438400" cy="15286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16155"/>
            <a:ext cx="2201695" cy="14619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6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010400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OCAPP can do for small businesses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33400" y="2057400"/>
            <a:ext cx="8077200" cy="46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Provide regulatory technical assistance via phone/e-mail - 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Not subject to public records!!!</a:t>
            </a:r>
          </a:p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r>
              <a:rPr lang="en-US" altLang="en-US" b="1" dirty="0">
                <a:solidFill>
                  <a:srgbClr val="C00000"/>
                </a:solidFill>
              </a:rPr>
              <a:t/>
            </a:r>
            <a:br>
              <a:rPr lang="en-US" altLang="en-US" b="1" dirty="0">
                <a:solidFill>
                  <a:srgbClr val="C00000"/>
                </a:solidFill>
              </a:rPr>
            </a:br>
            <a:endParaRPr lang="en-US" altLang="en-US" sz="10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Help complete and submit permit applications and reports for small businesses</a:t>
            </a:r>
          </a:p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endParaRPr lang="en-US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1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Develop and help maintain on-site records</a:t>
            </a:r>
            <a:br>
              <a:rPr lang="en-US" altLang="en-US" sz="2400" b="1" dirty="0">
                <a:solidFill>
                  <a:srgbClr val="000000"/>
                </a:solidFill>
              </a:rPr>
            </a:br>
            <a:endParaRPr lang="en-US" altLang="en-US" sz="1000" b="1" dirty="0">
              <a:solidFill>
                <a:srgbClr val="000000"/>
              </a:solidFill>
            </a:endParaRPr>
          </a:p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  <a:buFont typeface="Arial" charset="0"/>
              <a:buChar char="•"/>
            </a:pP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OCAPP can do for small businesses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514600"/>
            <a:ext cx="6096000" cy="352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Conduct 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free</a:t>
            </a:r>
            <a:r>
              <a:rPr lang="en-US" altLang="en-US" sz="2400" b="1" dirty="0">
                <a:solidFill>
                  <a:srgbClr val="000000"/>
                </a:solidFill>
              </a:rPr>
              <a:t> on-site compliance assessments for small businesses - 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Held in strict confidence!!!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endParaRPr lang="en-US" alt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Program specific or multi-media</a:t>
            </a:r>
          </a:p>
          <a:p>
            <a:pPr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</a:pPr>
            <a:endParaRPr lang="en-US" alt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14000"/>
              </a:lnSpc>
              <a:spcAft>
                <a:spcPts val="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Conduct waste reduction visits 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really been good for &lt;strong&gt;small business&lt;/strong&gt;. Or even fair for &lt;strong&gt;small business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62" y="1510724"/>
            <a:ext cx="1447800" cy="14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6629401" cy="6019800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  <a:buClr>
                <a:schemeClr val="accent4">
                  <a:lumMod val="75000"/>
                </a:schemeClr>
              </a:buClr>
            </a:pP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</a:rPr>
              <a:t>What kind of small business? </a:t>
            </a:r>
            <a:r>
              <a:rPr lang="en-US" dirty="0"/>
              <a:t>												</a:t>
            </a:r>
            <a:br>
              <a:rPr lang="en-US" dirty="0"/>
            </a:br>
            <a:r>
              <a:rPr lang="en-US" sz="3100" dirty="0"/>
              <a:t>Sole proprietorship with less than </a:t>
            </a:r>
            <a:r>
              <a:rPr lang="en-US" sz="3100" dirty="0">
                <a:solidFill>
                  <a:srgbClr val="FF0000"/>
                </a:solidFill>
              </a:rPr>
              <a:t>100</a:t>
            </a:r>
            <a:r>
              <a:rPr lang="en-US" sz="3100" dirty="0"/>
              <a:t> employees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>
                <a:solidFill>
                  <a:schemeClr val="tx1"/>
                </a:solidFill>
              </a:rPr>
              <a:t>Types of businesses we may help: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/>
              <a:t>Auto Body Shops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Motor Vehicle Salvage Yards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Small Manufacturing facilities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</a:p>
        </p:txBody>
      </p:sp>
      <p:pic>
        <p:nvPicPr>
          <p:cNvPr id="3" name="Picture 4" descr="C:\Users\10098915\AppData\Local\Microsoft\Windows\Temporary Internet Files\Content.IE5\EF4VO0KY\MC9000159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49" y="3933657"/>
            <a:ext cx="2028500" cy="17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ittle Store Front by finchweb - A little store front with a re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49" y="1219200"/>
            <a:ext cx="18529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905482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OCAPP Services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828800"/>
            <a:ext cx="6347714" cy="42125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Workshops, trainings &amp; conferences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publications (plain-English)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Quarterly newsletter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resources (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Permit Wizard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Answer Place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Publications catalog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Small Business Environmental Compliance Self-Assessment Guide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Verdana"/>
              </a:rPr>
            </a:br>
            <a:r>
              <a:rPr lang="en-US" sz="3200" b="1" dirty="0">
                <a:solidFill>
                  <a:prstClr val="black"/>
                </a:solidFill>
                <a:latin typeface="Verdana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Verdana"/>
              </a:rPr>
            </a:br>
            <a:r>
              <a:rPr lang="en-US" sz="3200" b="1" dirty="0">
                <a:solidFill>
                  <a:prstClr val="black"/>
                </a:solidFill>
                <a:latin typeface="Verdana"/>
              </a:rPr>
              <a:t>     Notice of Violation?</a:t>
            </a:r>
            <a:br>
              <a:rPr lang="en-US" sz="3200" b="1" dirty="0">
                <a:solidFill>
                  <a:prstClr val="black"/>
                </a:solidFill>
                <a:latin typeface="Verdana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57200" y="1350963"/>
            <a:ext cx="8229600" cy="4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200"/>
              </a:spcAft>
              <a:buClr>
                <a:srgbClr val="3333CC"/>
              </a:buClr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1"/>
            <a:ext cx="40379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en-US" sz="2400" b="1" dirty="0">
              <a:solidFill>
                <a:prstClr val="black"/>
              </a:solidFill>
              <a:latin typeface="Verdana"/>
            </a:endParaRPr>
          </a:p>
          <a:p>
            <a:pPr lvl="0"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en-US" sz="2400" b="1" dirty="0">
                <a:solidFill>
                  <a:prstClr val="black"/>
                </a:solidFill>
                <a:latin typeface="Verdana"/>
              </a:rPr>
              <a:t>OCAPP can serve as a liaison between the inspector and business to facilitate compliance</a:t>
            </a:r>
          </a:p>
          <a:p>
            <a:pPr lvl="0"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en-US" sz="2400" b="1" dirty="0">
              <a:solidFill>
                <a:prstClr val="black"/>
              </a:solidFill>
              <a:latin typeface="Verdana"/>
            </a:endParaRPr>
          </a:p>
          <a:p>
            <a:pPr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r>
              <a:rPr lang="en-US" sz="2400" b="1" dirty="0">
                <a:solidFill>
                  <a:schemeClr val="tx2"/>
                </a:solidFill>
              </a:rPr>
              <a:t>OCAPP staff are not the facility’s counsel in providing assistance</a:t>
            </a:r>
          </a:p>
          <a:p>
            <a:pPr lvl="0">
              <a:spcBef>
                <a:spcPts val="250"/>
              </a:spcBef>
              <a:buClr>
                <a:srgbClr val="4F81BD"/>
              </a:buClr>
              <a:buSzPct val="80000"/>
              <a:defRPr/>
            </a:pPr>
            <a:endParaRPr lang="en-US" b="1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85" y="2057400"/>
            <a:ext cx="403921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1114</Words>
  <Application>Microsoft Office PowerPoint</Application>
  <PresentationFormat>On-screen Show (4:3)</PresentationFormat>
  <Paragraphs>280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1_Aspect</vt:lpstr>
      <vt:lpstr>Droplet</vt:lpstr>
      <vt:lpstr> </vt:lpstr>
      <vt:lpstr>What is OCAPP?</vt:lpstr>
      <vt:lpstr>PowerPoint Presentation</vt:lpstr>
      <vt:lpstr>OCAPP Services</vt:lpstr>
      <vt:lpstr>What OCAPP can do for small businesses</vt:lpstr>
      <vt:lpstr>What OCAPP can do for small businesses</vt:lpstr>
      <vt:lpstr>      What kind of small business?              Sole proprietorship with less than 100 employees  Types of businesses we may help:  Auto Body Shops  Motor Vehicle Salvage Yards  Small Manufacturing facilities       </vt:lpstr>
      <vt:lpstr>OCAPP Services</vt:lpstr>
      <vt:lpstr>       Notice of Violation?  </vt:lpstr>
      <vt:lpstr>We offer the ability to talk with an Environmental Specialist</vt:lpstr>
      <vt:lpstr>Specific Examples of assistance</vt:lpstr>
      <vt:lpstr>Waste reduction to avoid regulation and save $$$</vt:lpstr>
      <vt:lpstr>Ohio Materials Marketplace</vt:lpstr>
      <vt:lpstr>Show me the money!!</vt:lpstr>
      <vt:lpstr>Office of Financial Assistance (OFA)</vt:lpstr>
      <vt:lpstr>Recycling and Litter Prevention</vt:lpstr>
      <vt:lpstr>Recycling and Litter Prevention Grants</vt:lpstr>
      <vt:lpstr>Wastewater Treatment Plant Compliance Assistance Unit</vt:lpstr>
      <vt:lpstr>Recognition Program  Encouraging Environmental Excellence </vt:lpstr>
      <vt:lpstr>Additional Air Compliance Resource</vt:lpstr>
      <vt:lpstr>Ohio Air Quality Development Authority (OAQDA)</vt:lpstr>
      <vt:lpstr>OAQDA / CARC Services</vt:lpstr>
      <vt:lpstr>OAQDA / CARC Services</vt:lpstr>
      <vt:lpstr>OAQDA / CARC</vt:lpstr>
      <vt:lpstr>     Contact and assistance information</vt:lpstr>
      <vt:lpstr>Questions?   </vt:lpstr>
      <vt:lpstr>eBusiness Center Assistance https://ebiz.epa.ohio.gov (877) 372-2499  </vt:lpstr>
      <vt:lpstr>      Regulatory Staff/Agencies     Miami County      </vt:lpstr>
      <vt:lpstr>  Regulatory Staff Shelby County      </vt:lpstr>
    </vt:vector>
  </TitlesOfParts>
  <Company>OHIO 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Ohio EPA During the Permitting Process Recommendations and Resources</dc:title>
  <dc:creator>Lstevens</dc:creator>
  <cp:lastModifiedBy>Jeff Raible</cp:lastModifiedBy>
  <cp:revision>344</cp:revision>
  <cp:lastPrinted>2016-12-14T14:17:43Z</cp:lastPrinted>
  <dcterms:created xsi:type="dcterms:W3CDTF">2011-07-29T14:37:41Z</dcterms:created>
  <dcterms:modified xsi:type="dcterms:W3CDTF">2019-05-09T19:25:16Z</dcterms:modified>
</cp:coreProperties>
</file>